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7" r:id="rId1"/>
  </p:sldMasterIdLst>
  <p:notesMasterIdLst>
    <p:notesMasterId r:id="rId17"/>
  </p:notesMasterIdLst>
  <p:handoutMasterIdLst>
    <p:handoutMasterId r:id="rId18"/>
  </p:handoutMasterIdLst>
  <p:sldIdLst>
    <p:sldId id="257" r:id="rId2"/>
    <p:sldId id="258" r:id="rId3"/>
    <p:sldId id="273" r:id="rId4"/>
    <p:sldId id="260" r:id="rId5"/>
    <p:sldId id="265" r:id="rId6"/>
    <p:sldId id="264" r:id="rId7"/>
    <p:sldId id="266" r:id="rId8"/>
    <p:sldId id="267" r:id="rId9"/>
    <p:sldId id="268" r:id="rId10"/>
    <p:sldId id="269" r:id="rId11"/>
    <p:sldId id="270" r:id="rId12"/>
    <p:sldId id="271" r:id="rId13"/>
    <p:sldId id="261" r:id="rId14"/>
    <p:sldId id="274" r:id="rId15"/>
    <p:sldId id="275" r:id="rId16"/>
  </p:sldIdLst>
  <p:sldSz cx="9144000" cy="5143500" type="screen16x9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orient="horz" pos="685" userDrawn="1">
          <p15:clr>
            <a:srgbClr val="A4A3A4"/>
          </p15:clr>
        </p15:guide>
        <p15:guide id="4" pos="224" userDrawn="1">
          <p15:clr>
            <a:srgbClr val="A4A3A4"/>
          </p15:clr>
        </p15:guide>
        <p15:guide id="10" pos="5420">
          <p15:clr>
            <a:srgbClr val="A4A3A4"/>
          </p15:clr>
        </p15:guide>
        <p15:guide id="11" orient="horz" pos="34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6CDDF"/>
    <a:srgbClr val="71B253"/>
    <a:srgbClr val="DAE592"/>
    <a:srgbClr val="FCF560"/>
    <a:srgbClr val="ECCECE"/>
    <a:srgbClr val="D6B0B0"/>
    <a:srgbClr val="DBBF7D"/>
    <a:srgbClr val="B4D5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Helle Formatvorlage 3 - Akz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Helle Formatvorlage 3 - Akz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BC89EF96-8CEA-46FF-86C4-4CE0E7609802}" styleName="Helle Formatvorlage 3 - Akz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382" autoAdjust="0"/>
    <p:restoredTop sz="72037" autoAdjust="0"/>
  </p:normalViewPr>
  <p:slideViewPr>
    <p:cSldViewPr>
      <p:cViewPr varScale="1">
        <p:scale>
          <a:sx n="123" d="100"/>
          <a:sy n="123" d="100"/>
        </p:scale>
        <p:origin x="1432" y="184"/>
      </p:cViewPr>
      <p:guideLst>
        <p:guide orient="horz" pos="685"/>
        <p:guide pos="224"/>
        <p:guide pos="5420"/>
        <p:guide orient="horz" pos="34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124" d="100"/>
          <a:sy n="124" d="100"/>
        </p:scale>
        <p:origin x="2466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handoutMaster" Target="handoutMasters/handout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14CDD7-334A-47F7-AA70-C65E81D40FF8}" type="datetimeFigureOut">
              <a:rPr lang="de-CH" smtClean="0"/>
              <a:t>08.11.15</a:t>
            </a:fld>
            <a:endParaRPr lang="de-CH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00023C-BE12-4E23-A9FC-9F1F829A7A6F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613668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tiff>
</file>

<file path=ppt/media/image11.png>
</file>

<file path=ppt/media/image12.jpg>
</file>

<file path=ppt/media/image13.tiff>
</file>

<file path=ppt/media/image2.tiff>
</file>

<file path=ppt/media/image3.jpg>
</file>

<file path=ppt/media/image4.png>
</file>

<file path=ppt/media/image5.jpg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19C73F-6D0C-4D3A-85DE-AA0500D6E797}" type="datetimeFigureOut">
              <a:rPr lang="en-US" smtClean="0"/>
              <a:pPr/>
              <a:t>11/8/15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17356-88F1-48F6-96E1-CFECF483161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2660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Session über </a:t>
            </a:r>
            <a:r>
              <a:rPr lang="de-CH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Microsoft’s</a:t>
            </a:r>
            <a:r>
              <a:rPr lang="de-CH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Power BI Tool. </a:t>
            </a:r>
          </a:p>
          <a:p>
            <a:r>
              <a:rPr lang="de-CH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Business </a:t>
            </a:r>
            <a:r>
              <a:rPr lang="de-CH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Intelligence</a:t>
            </a:r>
            <a:r>
              <a:rPr lang="de-CH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Big Data, </a:t>
            </a:r>
            <a:r>
              <a:rPr lang="de-CH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Datenverbindungen</a:t>
            </a:r>
            <a:r>
              <a:rPr lang="de-CH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und Datenvisualisierung beschäftigen</a:t>
            </a:r>
            <a:r>
              <a:rPr lang="de-DE" dirty="0" smtClean="0">
                <a:effectLst/>
              </a:rPr>
              <a:t> </a:t>
            </a:r>
          </a:p>
          <a:p>
            <a:r>
              <a:rPr lang="de-DE" dirty="0" smtClean="0">
                <a:effectLst/>
              </a:rPr>
              <a:t>Theorie sowie Praxisteil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C17356-88F1-48F6-96E1-CFECF4831613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7579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Twitter:</a:t>
            </a:r>
            <a:r>
              <a:rPr lang="de-DE" baseline="0" dirty="0" smtClean="0"/>
              <a:t> Bsp. Lancierung neues Produkt, bisschen auf die Zukunft anspielen. Irgendwann werden wohl alle twittern oder etwas ähnliches </a:t>
            </a:r>
            <a:r>
              <a:rPr lang="de-DE" baseline="0" dirty="0" err="1" smtClean="0"/>
              <a:t>machne</a:t>
            </a:r>
            <a:endParaRPr lang="de-DE" baseline="0" dirty="0" smtClean="0"/>
          </a:p>
          <a:p>
            <a:r>
              <a:rPr lang="de-DE" baseline="0" dirty="0" smtClean="0"/>
              <a:t>Business </a:t>
            </a:r>
            <a:r>
              <a:rPr lang="de-DE" baseline="0" dirty="0" err="1" smtClean="0"/>
              <a:t>beispiel</a:t>
            </a:r>
            <a:r>
              <a:rPr lang="de-DE" baseline="0" dirty="0" smtClean="0"/>
              <a:t>, eher </a:t>
            </a:r>
            <a:r>
              <a:rPr lang="de-DE" baseline="0" dirty="0" err="1" smtClean="0"/>
              <a:t>oldschool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C17356-88F1-48F6-96E1-CFECF4831613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188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Big-Data-Grundlagen für IT-Analysten («BIGDAT»): Zwar nicht wirklich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-service BI, doch dafür lernt man wichtige Grundlagen von Datenanalysen und verteilten Systemen.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C17356-88F1-48F6-96E1-CFECF4831613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3572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BI ist </a:t>
            </a:r>
            <a:r>
              <a:rPr lang="de-DE" b="1" dirty="0" smtClean="0"/>
              <a:t>nicht technisch </a:t>
            </a:r>
            <a:r>
              <a:rPr lang="de-DE" dirty="0" smtClean="0"/>
              <a:t>zu verstehen, eher aus </a:t>
            </a:r>
            <a:r>
              <a:rPr lang="de-DE" b="1" dirty="0" smtClean="0"/>
              <a:t>Sicht des</a:t>
            </a:r>
            <a:r>
              <a:rPr lang="de-DE" b="1" baseline="0" dirty="0" smtClean="0"/>
              <a:t> Business</a:t>
            </a:r>
            <a:r>
              <a:rPr lang="de-DE" baseline="0" dirty="0" smtClean="0"/>
              <a:t>. Der Rest beschäftigt sich </a:t>
            </a:r>
            <a:r>
              <a:rPr lang="de-DE" b="1" baseline="0" dirty="0" smtClean="0"/>
              <a:t>mit IT Fragen</a:t>
            </a:r>
            <a:r>
              <a:rPr lang="de-DE" baseline="0" dirty="0" smtClean="0"/>
              <a:t>. BI umfasst Big Data, Business Analytics und die Visualisierung.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err="1" smtClean="0"/>
              <a:t>Vorallem</a:t>
            </a:r>
            <a:r>
              <a:rPr lang="de-DE" baseline="0" dirty="0" smtClean="0"/>
              <a:t> zwischen BI und Big Data ist oft eine </a:t>
            </a:r>
            <a:r>
              <a:rPr lang="de-DE" b="1" baseline="0" dirty="0" smtClean="0"/>
              <a:t>Verwirrung</a:t>
            </a:r>
            <a:r>
              <a:rPr lang="de-DE" baseline="0" dirty="0" smtClean="0"/>
              <a:t>. Aber tatsächlich ist Big Data wirklich einfach </a:t>
            </a:r>
            <a:r>
              <a:rPr lang="de-DE" b="1" baseline="0" dirty="0" smtClean="0"/>
              <a:t>nur ein Teil </a:t>
            </a:r>
            <a:r>
              <a:rPr lang="de-DE" baseline="0" dirty="0" smtClean="0"/>
              <a:t>von Business </a:t>
            </a:r>
            <a:r>
              <a:rPr lang="de-DE" baseline="0" dirty="0" err="1" smtClean="0"/>
              <a:t>Intelligence</a:t>
            </a:r>
            <a:r>
              <a:rPr lang="de-DE" baseline="0" dirty="0" smtClean="0"/>
              <a:t>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smtClean="0"/>
              <a:t>Vorneweg: </a:t>
            </a:r>
            <a:r>
              <a:rPr lang="de-DE" b="1" baseline="0" dirty="0" smtClean="0"/>
              <a:t>BI passiert jetzt</a:t>
            </a:r>
            <a:r>
              <a:rPr lang="de-DE" baseline="0" dirty="0" smtClean="0"/>
              <a:t>. Wir müssen die vorhandenen Daten und </a:t>
            </a:r>
            <a:r>
              <a:rPr lang="de-DE" baseline="0" dirty="0" err="1" smtClean="0"/>
              <a:t>techniken</a:t>
            </a:r>
            <a:r>
              <a:rPr lang="de-DE" baseline="0" dirty="0" smtClean="0"/>
              <a:t> für uns nutzen und nicht warten</a:t>
            </a:r>
            <a:endParaRPr lang="de-DE" dirty="0" smtClean="0"/>
          </a:p>
          <a:p>
            <a:endParaRPr lang="de-DE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C17356-88F1-48F6-96E1-CFECF4831613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4011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dirty="0" smtClean="0"/>
              <a:t>BI ist der Hauptbegriff</a:t>
            </a:r>
            <a:r>
              <a:rPr lang="de-DE" dirty="0" smtClean="0"/>
              <a:t>. BI </a:t>
            </a:r>
            <a:r>
              <a:rPr lang="de-DE" b="1" dirty="0" smtClean="0"/>
              <a:t>beantwortet</a:t>
            </a:r>
            <a:r>
              <a:rPr lang="de-DE" b="1" baseline="0" dirty="0" smtClean="0"/>
              <a:t> Fragen</a:t>
            </a:r>
            <a:r>
              <a:rPr lang="de-DE" baseline="0" dirty="0" smtClean="0"/>
              <a:t>, die wir bereits haben.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Wir/Kunden hinterlassen überall </a:t>
            </a:r>
            <a:r>
              <a:rPr lang="de-CH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Spuren</a:t>
            </a:r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de-DE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es gibt aber auch Spuren, welche wir nutzen können</a:t>
            </a:r>
            <a:endParaRPr lang="de-DE" baseline="0" dirty="0" smtClean="0"/>
          </a:p>
          <a:p>
            <a:r>
              <a:rPr lang="de-CH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Serienmacher Tipps 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C17356-88F1-48F6-96E1-CFECF4831613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5071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smtClean="0"/>
              <a:t>Big Data: Per </a:t>
            </a:r>
            <a:r>
              <a:rPr lang="de-DE" b="1" baseline="0" dirty="0" smtClean="0"/>
              <a:t>Definition</a:t>
            </a:r>
            <a:r>
              <a:rPr lang="de-DE" baseline="0" dirty="0" smtClean="0"/>
              <a:t>, falls ein Computer alleine nicht mehr in der Lage ist. Speichert und bearbeitet Daten. </a:t>
            </a:r>
            <a:r>
              <a:rPr lang="de-DE" b="1" baseline="0" dirty="0" smtClean="0"/>
              <a:t>Unstrukturierte Daten </a:t>
            </a:r>
            <a:r>
              <a:rPr lang="de-DE" baseline="0" dirty="0" smtClean="0"/>
              <a:t>nutzbar machen (Bsp. Text-Mining etc.).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baseline="0" dirty="0" smtClean="0"/>
              <a:t>Bibliothek</a:t>
            </a:r>
            <a:r>
              <a:rPr lang="de-DE" baseline="0" dirty="0" smtClean="0"/>
              <a:t> von BI. Beantwortet Fragen. Bevor man überhaupt an die Fragen denkt.</a:t>
            </a:r>
            <a:endParaRPr lang="de-DE" dirty="0" smtClean="0"/>
          </a:p>
          <a:p>
            <a:endParaRPr lang="de-DE" dirty="0" smtClean="0"/>
          </a:p>
          <a:p>
            <a:r>
              <a:rPr lang="de-DE" b="1" dirty="0" smtClean="0"/>
              <a:t>Big Data hilft uns Fragen zu finden, welche dann mit BI beantwortet werden</a:t>
            </a:r>
            <a:r>
              <a:rPr lang="de-DE" dirty="0" smtClean="0"/>
              <a:t>. Also fragen, die uns erst in den Sinn kommen, wenn</a:t>
            </a:r>
            <a:r>
              <a:rPr lang="de-DE" baseline="0" dirty="0" smtClean="0"/>
              <a:t> wir die Daten auswerten</a:t>
            </a:r>
            <a:endParaRPr lang="de-DE" dirty="0" smtClean="0"/>
          </a:p>
          <a:p>
            <a:r>
              <a:rPr lang="de-DE" dirty="0" smtClean="0"/>
              <a:t>1 </a:t>
            </a:r>
            <a:r>
              <a:rPr lang="de-DE" dirty="0" err="1" smtClean="0"/>
              <a:t>Exabyte</a:t>
            </a:r>
            <a:r>
              <a:rPr lang="de-DE" dirty="0" smtClean="0"/>
              <a:t> = eine Million Terabyte. Mein </a:t>
            </a:r>
            <a:r>
              <a:rPr lang="de-DE" dirty="0" err="1" smtClean="0"/>
              <a:t>Macbook</a:t>
            </a:r>
            <a:r>
              <a:rPr lang="de-DE" dirty="0" smtClean="0"/>
              <a:t> 256 </a:t>
            </a:r>
            <a:r>
              <a:rPr lang="de-DE" dirty="0" err="1" smtClean="0"/>
              <a:t>Gb</a:t>
            </a:r>
            <a:r>
              <a:rPr lang="de-DE" dirty="0" smtClean="0"/>
              <a:t> = 1 </a:t>
            </a:r>
            <a:r>
              <a:rPr lang="de-DE" dirty="0" err="1" smtClean="0"/>
              <a:t>Exabyte</a:t>
            </a:r>
            <a:r>
              <a:rPr lang="de-DE" dirty="0" smtClean="0"/>
              <a:t> sind</a:t>
            </a:r>
            <a:r>
              <a:rPr lang="de-DE" baseline="0" dirty="0" smtClean="0"/>
              <a:t> 4 Millionen mal mein </a:t>
            </a:r>
            <a:r>
              <a:rPr lang="de-DE" baseline="0" dirty="0" err="1" smtClean="0"/>
              <a:t>Macbook</a:t>
            </a:r>
            <a:endParaRPr lang="de-DE" baseline="0" dirty="0" smtClean="0"/>
          </a:p>
          <a:p>
            <a:r>
              <a:rPr lang="de-DE" baseline="0" dirty="0" smtClean="0"/>
              <a:t>5.7 Milliarden Suchanfragen pro Tag -&gt; Bachelorarbeit erwähnen</a:t>
            </a:r>
          </a:p>
          <a:p>
            <a:r>
              <a:rPr lang="de-DE" b="1" baseline="0" dirty="0" smtClean="0"/>
              <a:t>Analyse und Visualisierung: </a:t>
            </a:r>
            <a:r>
              <a:rPr lang="de-DE" b="0" baseline="0" dirty="0" smtClean="0"/>
              <a:t>Daten von BG, Fragen und Prozesse von BI, </a:t>
            </a:r>
            <a:r>
              <a:rPr lang="de-DE" b="0" baseline="0" dirty="0" err="1" smtClean="0"/>
              <a:t>umsetzung</a:t>
            </a:r>
            <a:r>
              <a:rPr lang="de-DE" b="0" baseline="0" dirty="0" smtClean="0"/>
              <a:t> durch Analyse und Visualisierung</a:t>
            </a:r>
            <a:endParaRPr lang="de-DE" b="1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C17356-88F1-48F6-96E1-CFECF4831613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2128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dirty="0" smtClean="0"/>
              <a:t>Aufwändig, langwidrig, nicht flexibel</a:t>
            </a:r>
            <a:r>
              <a:rPr lang="de-DE" dirty="0" smtClean="0"/>
              <a:t>. </a:t>
            </a:r>
            <a:r>
              <a:rPr lang="de-CH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 passiert jetzt! Müssen darauf eingehen, nicht vorbeiziehen lassen. Daten sind da – wir müssen sie nur </a:t>
            </a:r>
            <a:r>
              <a:rPr lang="de-CH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selbst brauchen können</a:t>
            </a:r>
            <a:r>
              <a:rPr lang="de-CH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Kunde soll auch </a:t>
            </a:r>
            <a:r>
              <a:rPr lang="de-CH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selbstständig kleinere Sachen erweitern/anpassen </a:t>
            </a:r>
            <a:r>
              <a:rPr lang="de-CH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können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C17356-88F1-48F6-96E1-CFECF4831613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8073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dirty="0" err="1" smtClean="0"/>
              <a:t>PowerBI</a:t>
            </a:r>
            <a:r>
              <a:rPr lang="de-DE" b="1" dirty="0" smtClean="0"/>
              <a:t> ist die Lösung</a:t>
            </a:r>
          </a:p>
          <a:p>
            <a:r>
              <a:rPr lang="de-DE" b="1" dirty="0" smtClean="0"/>
              <a:t>Wer kennt?</a:t>
            </a:r>
          </a:p>
          <a:p>
            <a:r>
              <a:rPr lang="de-DE" dirty="0" smtClean="0"/>
              <a:t>Power Query</a:t>
            </a:r>
            <a:r>
              <a:rPr lang="de-DE" baseline="0" dirty="0" smtClean="0"/>
              <a:t> = ETL / Power Pivot = aggregieren und verknüpfen / Power View = Visualisieren -&gt; man kennt die Tools, es ist </a:t>
            </a:r>
            <a:r>
              <a:rPr lang="de-DE" b="1" baseline="0" dirty="0" smtClean="0"/>
              <a:t>intuitiv</a:t>
            </a:r>
          </a:p>
          <a:p>
            <a:r>
              <a:rPr lang="de-DE" b="1" baseline="0" dirty="0" smtClean="0"/>
              <a:t>Power BI ist gleich intuitiv</a:t>
            </a:r>
            <a:r>
              <a:rPr lang="de-DE" baseline="0" dirty="0" smtClean="0"/>
              <a:t>. Alle wachsen damit auf, alle kennen es.</a:t>
            </a:r>
          </a:p>
          <a:p>
            <a:r>
              <a:rPr lang="de-DE" baseline="0" dirty="0" smtClean="0"/>
              <a:t>Darstellung und Auswertung sind der kleinste Aufwand. Rafal </a:t>
            </a:r>
            <a:r>
              <a:rPr lang="de-CH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Lukawiezski</a:t>
            </a:r>
            <a:r>
              <a:rPr lang="de-DE" dirty="0" smtClean="0">
                <a:effectLst/>
              </a:rPr>
              <a:t> </a:t>
            </a:r>
            <a:r>
              <a:rPr lang="de-DE" dirty="0" err="1" smtClean="0">
                <a:effectLst/>
              </a:rPr>
              <a:t>Ignite</a:t>
            </a:r>
            <a:r>
              <a:rPr lang="de-DE" dirty="0" smtClean="0">
                <a:effectLst/>
              </a:rPr>
              <a:t> gesagt, </a:t>
            </a:r>
            <a:r>
              <a:rPr lang="de-DE" b="1" dirty="0" smtClean="0">
                <a:effectLst/>
              </a:rPr>
              <a:t>80%</a:t>
            </a:r>
            <a:r>
              <a:rPr lang="de-DE" b="1" baseline="0" dirty="0" smtClean="0">
                <a:effectLst/>
              </a:rPr>
              <a:t> im Schnitt zur Datentransformierung </a:t>
            </a:r>
            <a:r>
              <a:rPr lang="de-DE" baseline="0" dirty="0" smtClean="0">
                <a:effectLst/>
              </a:rPr>
              <a:t>und </a:t>
            </a:r>
            <a:r>
              <a:rPr lang="de-DE" baseline="0" dirty="0" err="1" smtClean="0">
                <a:effectLst/>
              </a:rPr>
              <a:t>aggregierung</a:t>
            </a:r>
            <a:r>
              <a:rPr lang="de-DE" baseline="0" dirty="0" smtClean="0">
                <a:effectLst/>
              </a:rPr>
              <a:t> gebraucht werden.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C17356-88F1-48F6-96E1-CFECF4831613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895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dirty="0" smtClean="0"/>
              <a:t>Kostenlos</a:t>
            </a:r>
            <a:r>
              <a:rPr lang="de-DE" dirty="0" smtClean="0"/>
              <a:t> (soll es auch immer bleiben), </a:t>
            </a:r>
            <a:r>
              <a:rPr lang="de-DE" b="1" dirty="0" smtClean="0"/>
              <a:t>geschäftliche email </a:t>
            </a:r>
            <a:r>
              <a:rPr lang="de-DE" dirty="0" smtClean="0"/>
              <a:t>zum Registrieren.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Powerbi.com</a:t>
            </a:r>
            <a:r>
              <a:rPr lang="de-DE" baseline="0" dirty="0" smtClean="0"/>
              <a:t>: </a:t>
            </a:r>
            <a:r>
              <a:rPr lang="de-DE" b="1" baseline="0" dirty="0" smtClean="0"/>
              <a:t>Webspace</a:t>
            </a:r>
            <a:r>
              <a:rPr lang="de-DE" baseline="0" dirty="0" smtClean="0"/>
              <a:t>, erstellen von einfachen Berichten und Dashboards. </a:t>
            </a:r>
            <a:r>
              <a:rPr lang="de-DE" b="1" baseline="0" dirty="0" smtClean="0"/>
              <a:t>Power BI Designer</a:t>
            </a:r>
            <a:r>
              <a:rPr lang="de-DE" baseline="0" dirty="0" smtClean="0"/>
              <a:t>: komplexere Sachen, momentan </a:t>
            </a:r>
            <a:r>
              <a:rPr lang="de-DE" b="1" baseline="0" dirty="0" smtClean="0"/>
              <a:t>nur auf Windows </a:t>
            </a:r>
            <a:r>
              <a:rPr lang="de-DE" baseline="0" dirty="0" smtClean="0"/>
              <a:t>verfügbar. </a:t>
            </a:r>
            <a:r>
              <a:rPr lang="de-DE" b="1" baseline="0" dirty="0" smtClean="0"/>
              <a:t>Überall</a:t>
            </a:r>
            <a:r>
              <a:rPr lang="de-DE" baseline="0" dirty="0" smtClean="0"/>
              <a:t> verfügbar, </a:t>
            </a:r>
            <a:r>
              <a:rPr lang="de-DE" b="1" baseline="0" dirty="0" smtClean="0"/>
              <a:t>alle Devices</a:t>
            </a:r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C17356-88F1-48F6-96E1-CFECF4831613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5232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baseline="0" dirty="0" smtClean="0"/>
              <a:t>User Interface vom Web anschauen</a:t>
            </a:r>
            <a:r>
              <a:rPr lang="de-DE" baseline="0" dirty="0" smtClean="0"/>
              <a:t>. </a:t>
            </a:r>
            <a:r>
              <a:rPr lang="de-DE" baseline="0" dirty="0" err="1" smtClean="0"/>
              <a:t>PowerBi</a:t>
            </a:r>
            <a:r>
              <a:rPr lang="de-DE" baseline="0" dirty="0" smtClean="0"/>
              <a:t> Designer </a:t>
            </a:r>
            <a:r>
              <a:rPr lang="de-DE" b="1" baseline="0" dirty="0" smtClean="0"/>
              <a:t>später</a:t>
            </a:r>
            <a:r>
              <a:rPr lang="de-DE" baseline="0" dirty="0" smtClean="0"/>
              <a:t>. </a:t>
            </a:r>
            <a:r>
              <a:rPr lang="de-DE" b="1" baseline="0" dirty="0" smtClean="0"/>
              <a:t>SAP</a:t>
            </a:r>
            <a:r>
              <a:rPr lang="de-DE" baseline="0" dirty="0" smtClean="0"/>
              <a:t> war als Quelle bis vor 2 Monaten auch verfügbar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C17356-88F1-48F6-96E1-CFECF4831613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3467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baseline="0" dirty="0" smtClean="0"/>
              <a:t>Überall verfügbar</a:t>
            </a:r>
          </a:p>
          <a:p>
            <a:r>
              <a:rPr lang="de-DE" b="1" baseline="0" dirty="0" smtClean="0"/>
              <a:t>Breite Schnittstellen</a:t>
            </a:r>
          </a:p>
          <a:p>
            <a:r>
              <a:rPr lang="de-DE" b="1" baseline="0" dirty="0" err="1" smtClean="0"/>
              <a:t>PowerBI</a:t>
            </a:r>
            <a:r>
              <a:rPr lang="de-DE" b="1" baseline="0" dirty="0" smtClean="0"/>
              <a:t> Personal Gateway 64Bit (nicht nötig falls </a:t>
            </a:r>
            <a:r>
              <a:rPr lang="de-DE" b="1" baseline="0" dirty="0" err="1" smtClean="0"/>
              <a:t>datei</a:t>
            </a:r>
            <a:r>
              <a:rPr lang="de-DE" b="1" baseline="0" dirty="0" smtClean="0"/>
              <a:t> in OneDrive)</a:t>
            </a:r>
          </a:p>
          <a:p>
            <a:r>
              <a:rPr lang="de-DE" b="1" baseline="0" dirty="0" smtClean="0"/>
              <a:t>Infrastruktur kann immer bleiben</a:t>
            </a:r>
          </a:p>
          <a:p>
            <a:r>
              <a:rPr lang="de-DE" baseline="0" dirty="0" smtClean="0"/>
              <a:t>Lokal: Bericht in </a:t>
            </a:r>
            <a:r>
              <a:rPr lang="de-DE" baseline="0" dirty="0" err="1" smtClean="0"/>
              <a:t>PowerBI</a:t>
            </a:r>
            <a:r>
              <a:rPr lang="de-DE" baseline="0" dirty="0" smtClean="0"/>
              <a:t> Designer erstellen, lokale </a:t>
            </a:r>
            <a:r>
              <a:rPr lang="de-DE" baseline="0" dirty="0" err="1" smtClean="0"/>
              <a:t>Sourcen</a:t>
            </a:r>
            <a:r>
              <a:rPr lang="de-DE" baseline="0" dirty="0" smtClean="0"/>
              <a:t> wie Excel, SQL etc. damit verbinden(SQL </a:t>
            </a:r>
            <a:r>
              <a:rPr lang="de-DE" baseline="0" dirty="0" err="1" smtClean="0"/>
              <a:t>Credentials</a:t>
            </a:r>
            <a:r>
              <a:rPr lang="de-DE" baseline="0" dirty="0" smtClean="0"/>
              <a:t> nötig). Personal Gateway runterladen (lokale und </a:t>
            </a:r>
            <a:r>
              <a:rPr lang="de-DE" baseline="0" dirty="0" err="1" smtClean="0"/>
              <a:t>azure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Credenitals</a:t>
            </a:r>
            <a:r>
              <a:rPr lang="de-DE" baseline="0" dirty="0" smtClean="0"/>
              <a:t>) und installieren. </a:t>
            </a:r>
            <a:r>
              <a:rPr lang="de-DE" baseline="0" dirty="0" err="1" smtClean="0"/>
              <a:t>Datenset</a:t>
            </a:r>
            <a:r>
              <a:rPr lang="de-DE" baseline="0" dirty="0" smtClean="0"/>
              <a:t> hochladen auf </a:t>
            </a:r>
            <a:r>
              <a:rPr lang="de-DE" baseline="0" dirty="0" err="1" smtClean="0"/>
              <a:t>powerbi.com</a:t>
            </a:r>
            <a:r>
              <a:rPr lang="de-DE" baseline="0" dirty="0" smtClean="0"/>
              <a:t> -&gt; Refresh einrichten und </a:t>
            </a:r>
            <a:r>
              <a:rPr lang="de-DE" baseline="0" dirty="0" err="1" smtClean="0"/>
              <a:t>voilà</a:t>
            </a:r>
            <a:r>
              <a:rPr lang="de-DE" baseline="0" dirty="0" smtClean="0"/>
              <a:t> (SQL -&gt; </a:t>
            </a:r>
            <a:r>
              <a:rPr lang="de-DE" baseline="0" dirty="0" err="1" smtClean="0"/>
              <a:t>pbix</a:t>
            </a:r>
            <a:r>
              <a:rPr lang="de-DE" baseline="0" dirty="0" smtClean="0"/>
              <a:t> -&gt; </a:t>
            </a:r>
            <a:r>
              <a:rPr lang="de-DE" baseline="0" dirty="0" err="1" smtClean="0"/>
              <a:t>PowerBi.com</a:t>
            </a:r>
            <a:r>
              <a:rPr lang="de-DE" baseline="0" dirty="0" smtClean="0"/>
              <a:t>) Nachteil: Computer wo Gateway läuft muss online sein und laufen, muss aber nicht auf dem Server sein, wo beispielsweise SQL läuft. </a:t>
            </a:r>
            <a:r>
              <a:rPr lang="de-DE" baseline="0" dirty="0" err="1" smtClean="0"/>
              <a:t>Selbes</a:t>
            </a:r>
            <a:r>
              <a:rPr lang="de-DE" baseline="0" dirty="0" smtClean="0"/>
              <a:t> Prinzip gilt auch für SharePoint Seiten. Die Verbindung zu </a:t>
            </a:r>
            <a:r>
              <a:rPr lang="de-DE" baseline="0" dirty="0" err="1" smtClean="0"/>
              <a:t>PowerBI</a:t>
            </a:r>
            <a:r>
              <a:rPr lang="de-DE" baseline="0" dirty="0" smtClean="0"/>
              <a:t> wird immer über das Personal Gateway hergestellt, welches die lokale Verbindung zum Refresh braucht. An der eigenen Infrastruktur muss nichts geändert werden, da Hybridlösungen möglich sind.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C17356-88F1-48F6-96E1-CFECF4831613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3953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Relationship Id="rId3" Type="http://schemas.openxmlformats.org/officeDocument/2006/relationships/image" Target="../media/image2.tif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Relationship Id="rId3" Type="http://schemas.openxmlformats.org/officeDocument/2006/relationships/image" Target="../media/image3.jp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-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 userDrawn="1"/>
        </p:nvSpPr>
        <p:spPr bwMode="auto">
          <a:xfrm>
            <a:off x="360000" y="360000"/>
            <a:ext cx="8424000" cy="252000"/>
          </a:xfrm>
          <a:prstGeom prst="rect">
            <a:avLst/>
          </a:prstGeom>
          <a:solidFill>
            <a:srgbClr val="41AF37"/>
          </a:solidFill>
          <a:ln w="0">
            <a:noFill/>
            <a:miter lim="800000"/>
            <a:headEnd/>
            <a:tailEnd/>
          </a:ln>
        </p:spPr>
        <p:txBody>
          <a:bodyPr wrap="none" lIns="0" tIns="504000" rIns="0" bIns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</a:endParaRPr>
          </a:p>
        </p:txBody>
      </p:sp>
      <p:sp>
        <p:nvSpPr>
          <p:cNvPr id="5" name="Textplatzhalter 2"/>
          <p:cNvSpPr txBox="1">
            <a:spLocks/>
          </p:cNvSpPr>
          <p:nvPr userDrawn="1"/>
        </p:nvSpPr>
        <p:spPr>
          <a:xfrm>
            <a:off x="360000" y="360000"/>
            <a:ext cx="7444441" cy="241905"/>
          </a:xfrm>
          <a:prstGeom prst="rect">
            <a:avLst/>
          </a:prstGeom>
        </p:spPr>
        <p:txBody>
          <a:bodyPr vert="horz" lIns="46800" tIns="0" rIns="46800" bIns="0" rtlCol="0" anchor="ctr" anchorCtr="0">
            <a:noAutofit/>
          </a:bodyPr>
          <a:lstStyle/>
          <a:p>
            <a:pPr marL="225425" marR="0" lvl="0" indent="-225425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Wingdings" pitchFamily="2" charset="2"/>
              <a:buNone/>
              <a:tabLst/>
              <a:defRPr/>
            </a:pPr>
            <a:r>
              <a:rPr kumimoji="0" lang="de-DE" sz="1200" b="1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Digicomp</a:t>
            </a:r>
            <a: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Milo Offc" pitchFamily="34" charset="0"/>
                <a:ea typeface="+mn-ea"/>
                <a:cs typeface="+mn-cs"/>
              </a:rPr>
              <a:t>	</a:t>
            </a:r>
            <a:endParaRPr kumimoji="0" lang="de-CH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Milo Offc" pitchFamily="34" charset="0"/>
              <a:ea typeface="+mn-ea"/>
              <a:cs typeface="+mn-cs"/>
            </a:endParaRPr>
          </a:p>
        </p:txBody>
      </p:sp>
      <p:sp>
        <p:nvSpPr>
          <p:cNvPr id="6" name="Textplatzhalter 2"/>
          <p:cNvSpPr txBox="1">
            <a:spLocks/>
          </p:cNvSpPr>
          <p:nvPr userDrawn="1"/>
        </p:nvSpPr>
        <p:spPr>
          <a:xfrm>
            <a:off x="8172400" y="361573"/>
            <a:ext cx="607770" cy="242276"/>
          </a:xfrm>
          <a:prstGeom prst="rect">
            <a:avLst/>
          </a:prstGeom>
        </p:spPr>
        <p:txBody>
          <a:bodyPr vert="horz" lIns="0" tIns="0" rIns="46800" bIns="0" rtlCol="0" anchor="ctr" anchorCtr="0">
            <a:noAutofit/>
          </a:bodyPr>
          <a:lstStyle/>
          <a:p>
            <a:pPr marL="225425" marR="0" lvl="0" indent="-225425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Wingdings" pitchFamily="2" charset="2"/>
              <a:buNone/>
              <a:tabLst/>
              <a:defRPr/>
            </a:pPr>
            <a:fld id="{7FFF4F83-1D13-4EF6-8E57-4929909D3C2E}" type="slidenum">
              <a:rPr kumimoji="0" lang="de-CH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225425" marR="0" lvl="0" indent="-225425" algn="r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Wingdings" pitchFamily="2" charset="2"/>
                <a:buNone/>
                <a:tabLst/>
                <a:defRPr/>
              </a:pPr>
              <a:t>‹#›</a:t>
            </a:fld>
            <a:endParaRPr kumimoji="0" lang="de-CH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7" name="Grafik 6"/>
          <p:cNvPicPr/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000" y="4564800"/>
            <a:ext cx="1620000" cy="2177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0" name="Picture 2" descr="P:\Marketing and Communication\DTP_BETA\Bilder\Bilderwelten\Bilderwelten 2013\2013_Bilderwelten\IT_Pro\IT_Pro_rgb_flat.tif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60065" y="842539"/>
            <a:ext cx="8424000" cy="1438500"/>
          </a:xfrm>
          <a:prstGeom prst="rect">
            <a:avLst/>
          </a:prstGeom>
          <a:noFill/>
        </p:spPr>
      </p:pic>
      <p:sp>
        <p:nvSpPr>
          <p:cNvPr id="3" name="Textplatzhalter 2"/>
          <p:cNvSpPr>
            <a:spLocks noGrp="1"/>
          </p:cNvSpPr>
          <p:nvPr>
            <p:ph type="body" sz="quarter" idx="10" hasCustomPrompt="1"/>
          </p:nvPr>
        </p:nvSpPr>
        <p:spPr>
          <a:xfrm>
            <a:off x="257694" y="2571750"/>
            <a:ext cx="8587047" cy="180022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None/>
              <a:defRPr sz="2800">
                <a:latin typeface="+mn-lt"/>
              </a:defRPr>
            </a:lvl1pPr>
          </a:lstStyle>
          <a:p>
            <a:pPr lvl="0"/>
            <a:r>
              <a:rPr lang="de-DE" dirty="0" smtClean="0"/>
              <a:t>Titel hinzufügen</a:t>
            </a:r>
          </a:p>
        </p:txBody>
      </p:sp>
    </p:spTree>
    <p:extLst>
      <p:ext uri="{BB962C8B-B14F-4D97-AF65-F5344CB8AC3E}">
        <p14:creationId xmlns:p14="http://schemas.microsoft.com/office/powerpoint/2010/main" val="617406726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pos="225">
          <p15:clr>
            <a:srgbClr val="FBAE40"/>
          </p15:clr>
        </p15:guide>
        <p15:guide id="3" pos="5535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_Ku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 userDrawn="1"/>
        </p:nvSpPr>
        <p:spPr bwMode="auto">
          <a:xfrm>
            <a:off x="360000" y="360000"/>
            <a:ext cx="8424000" cy="252000"/>
          </a:xfrm>
          <a:prstGeom prst="rect">
            <a:avLst/>
          </a:prstGeom>
          <a:solidFill>
            <a:srgbClr val="41AF37"/>
          </a:solidFill>
          <a:ln w="0">
            <a:noFill/>
            <a:miter lim="800000"/>
            <a:headEnd/>
            <a:tailEnd/>
          </a:ln>
        </p:spPr>
        <p:txBody>
          <a:bodyPr wrap="none" lIns="0" tIns="504000" rIns="0" bIns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</a:endParaRPr>
          </a:p>
        </p:txBody>
      </p:sp>
      <p:sp>
        <p:nvSpPr>
          <p:cNvPr id="5" name="Textplatzhalter 2"/>
          <p:cNvSpPr txBox="1">
            <a:spLocks/>
          </p:cNvSpPr>
          <p:nvPr userDrawn="1"/>
        </p:nvSpPr>
        <p:spPr>
          <a:xfrm>
            <a:off x="360000" y="360000"/>
            <a:ext cx="7444441" cy="241905"/>
          </a:xfrm>
          <a:prstGeom prst="rect">
            <a:avLst/>
          </a:prstGeom>
        </p:spPr>
        <p:txBody>
          <a:bodyPr vert="horz" lIns="46800" tIns="0" rIns="46800" bIns="0" rtlCol="0" anchor="ctr" anchorCtr="0">
            <a:noAutofit/>
          </a:bodyPr>
          <a:lstStyle/>
          <a:p>
            <a:pPr marL="225425" marR="0" lvl="0" indent="-225425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Wingdings" pitchFamily="2" charset="2"/>
              <a:buNone/>
              <a:tabLst/>
              <a:defRPr/>
            </a:pPr>
            <a:r>
              <a:rPr kumimoji="0" lang="de-DE" sz="1200" b="1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Digicomp</a:t>
            </a:r>
            <a:r>
              <a:rPr kumimoji="0" lang="de-DE" sz="1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Microsoft Evolution Day 2015</a:t>
            </a:r>
            <a: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	</a:t>
            </a:r>
            <a: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Milo Offc" pitchFamily="34" charset="0"/>
                <a:ea typeface="+mn-ea"/>
                <a:cs typeface="+mn-cs"/>
              </a:rPr>
              <a:t>	</a:t>
            </a:r>
            <a:endParaRPr kumimoji="0" lang="de-CH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Milo Offc" pitchFamily="34" charset="0"/>
              <a:ea typeface="+mn-ea"/>
              <a:cs typeface="+mn-cs"/>
            </a:endParaRPr>
          </a:p>
        </p:txBody>
      </p:sp>
      <p:sp>
        <p:nvSpPr>
          <p:cNvPr id="6" name="Textplatzhalter 2"/>
          <p:cNvSpPr txBox="1">
            <a:spLocks/>
          </p:cNvSpPr>
          <p:nvPr userDrawn="1"/>
        </p:nvSpPr>
        <p:spPr>
          <a:xfrm>
            <a:off x="8172400" y="361573"/>
            <a:ext cx="607770" cy="242276"/>
          </a:xfrm>
          <a:prstGeom prst="rect">
            <a:avLst/>
          </a:prstGeom>
        </p:spPr>
        <p:txBody>
          <a:bodyPr vert="horz" lIns="0" tIns="0" rIns="46800" bIns="0" rtlCol="0" anchor="ctr" anchorCtr="0">
            <a:noAutofit/>
          </a:bodyPr>
          <a:lstStyle/>
          <a:p>
            <a:pPr marL="225425" marR="0" lvl="0" indent="-225425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Wingdings" pitchFamily="2" charset="2"/>
              <a:buNone/>
              <a:tabLst/>
              <a:defRPr/>
            </a:pPr>
            <a:fld id="{7FFF4F83-1D13-4EF6-8E57-4929909D3C2E}" type="slidenum">
              <a:rPr kumimoji="0" lang="de-CH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225425" marR="0" lvl="0" indent="-225425" algn="r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Wingdings" pitchFamily="2" charset="2"/>
                <a:buNone/>
                <a:tabLst/>
                <a:defRPr/>
              </a:pPr>
              <a:t>‹#›</a:t>
            </a:fld>
            <a:endParaRPr kumimoji="0" lang="de-CH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7" name="Grafik 6"/>
          <p:cNvPicPr/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000" y="4564800"/>
            <a:ext cx="1620000" cy="217707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platzhalter 2"/>
          <p:cNvSpPr>
            <a:spLocks noGrp="1"/>
          </p:cNvSpPr>
          <p:nvPr>
            <p:ph type="body" sz="quarter" idx="10" hasCustomPrompt="1"/>
          </p:nvPr>
        </p:nvSpPr>
        <p:spPr>
          <a:xfrm>
            <a:off x="257694" y="2571751"/>
            <a:ext cx="8587047" cy="1183932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>
                <a:srgbClr val="71B253"/>
              </a:buClr>
              <a:buSzPct val="90000"/>
              <a:buFont typeface="Wingdings" panose="05000000000000000000" pitchFamily="2" charset="2"/>
              <a:buNone/>
              <a:tabLst/>
              <a:defRPr sz="2400">
                <a:latin typeface="+mn-lt"/>
              </a:defRPr>
            </a:lvl1pPr>
          </a:lstStyle>
          <a:p>
            <a:pPr lvl="0"/>
            <a:r>
              <a:rPr lang="de-DE" dirty="0" smtClean="0"/>
              <a:t>Kurstitel hinzufügen</a:t>
            </a:r>
          </a:p>
          <a:p>
            <a:pPr lvl="0"/>
            <a:endParaRPr lang="de-DE" dirty="0" smtClean="0"/>
          </a:p>
        </p:txBody>
      </p:sp>
      <p:pic>
        <p:nvPicPr>
          <p:cNvPr id="8" name="Grafik 7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576" b="40564"/>
          <a:stretch/>
        </p:blipFill>
        <p:spPr>
          <a:xfrm>
            <a:off x="378296" y="843557"/>
            <a:ext cx="8400000" cy="1440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668252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pos="225">
          <p15:clr>
            <a:srgbClr val="FBAE40"/>
          </p15:clr>
        </p15:guide>
        <p15:guide id="3" pos="5535">
          <p15:clr>
            <a:srgbClr val="FBAE40"/>
          </p15:clr>
        </p15:guide>
        <p15:guide id="0" orient="horz" pos="2754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51520" y="706901"/>
            <a:ext cx="8568951" cy="568920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de-DE" smtClean="0"/>
              <a:t>Titelmasterformat durch Klicken bearbeiten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1521" y="1370013"/>
            <a:ext cx="8576596" cy="3262312"/>
          </a:xfrm>
        </p:spPr>
        <p:txBody>
          <a:bodyPr/>
          <a:lstStyle>
            <a:lvl1pPr>
              <a:lnSpc>
                <a:spcPct val="100000"/>
              </a:lnSpc>
              <a:spcAft>
                <a:spcPts val="300"/>
              </a:spcAft>
              <a:defRPr/>
            </a:lvl1pPr>
            <a:lvl2pPr>
              <a:lnSpc>
                <a:spcPct val="100000"/>
              </a:lnSpc>
              <a:spcAft>
                <a:spcPts val="300"/>
              </a:spcAft>
              <a:defRPr/>
            </a:lvl2pPr>
            <a:lvl3pPr>
              <a:lnSpc>
                <a:spcPct val="100000"/>
              </a:lnSpc>
              <a:spcAft>
                <a:spcPts val="300"/>
              </a:spcAft>
              <a:defRPr/>
            </a:lvl3pPr>
            <a:lvl4pPr>
              <a:lnSpc>
                <a:spcPct val="100000"/>
              </a:lnSpc>
              <a:spcAft>
                <a:spcPts val="300"/>
              </a:spcAft>
              <a:defRPr/>
            </a:lvl4pPr>
            <a:lvl5pPr>
              <a:lnSpc>
                <a:spcPct val="100000"/>
              </a:lnSpc>
              <a:spcAft>
                <a:spcPts val="300"/>
              </a:spcAft>
              <a:defRPr/>
            </a:lvl5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 dirty="0"/>
          </a:p>
        </p:txBody>
      </p:sp>
      <p:sp>
        <p:nvSpPr>
          <p:cNvPr id="7" name="Textplatzhalter 2"/>
          <p:cNvSpPr txBox="1">
            <a:spLocks/>
          </p:cNvSpPr>
          <p:nvPr userDrawn="1"/>
        </p:nvSpPr>
        <p:spPr>
          <a:xfrm>
            <a:off x="8175600" y="361573"/>
            <a:ext cx="607770" cy="242276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pPr marL="225425" marR="0" lvl="0" indent="-225425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Wingdings" pitchFamily="2" charset="2"/>
              <a:buNone/>
              <a:tabLst/>
              <a:defRPr/>
            </a:pPr>
            <a:fld id="{7FFF4F83-1D13-4EF6-8E57-4929909D3C2E}" type="slidenum">
              <a:rPr kumimoji="0" lang="de-CH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225425" marR="0" lvl="0" indent="-225425" algn="r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Wingdings" pitchFamily="2" charset="2"/>
                <a:buNone/>
                <a:tabLst/>
                <a:defRPr/>
              </a:pPr>
              <a:t>‹#›</a:t>
            </a:fld>
            <a:endParaRPr kumimoji="0" lang="de-CH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Gerade Verbindung 2"/>
          <p:cNvSpPr>
            <a:spLocks noChangeShapeType="1"/>
          </p:cNvSpPr>
          <p:nvPr userDrawn="1"/>
        </p:nvSpPr>
        <p:spPr bwMode="auto">
          <a:xfrm>
            <a:off x="359568" y="609228"/>
            <a:ext cx="8422481" cy="0"/>
          </a:xfrm>
          <a:prstGeom prst="line">
            <a:avLst/>
          </a:prstGeom>
          <a:noFill/>
          <a:ln w="3810">
            <a:solidFill>
              <a:srgbClr val="000000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Textplatzhalter 2"/>
          <p:cNvSpPr txBox="1">
            <a:spLocks/>
          </p:cNvSpPr>
          <p:nvPr userDrawn="1"/>
        </p:nvSpPr>
        <p:spPr>
          <a:xfrm>
            <a:off x="354723" y="360000"/>
            <a:ext cx="7444441" cy="241905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pPr marL="225425" marR="0" lvl="0" indent="-225425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Wingdings" pitchFamily="2" charset="2"/>
              <a:buNone/>
              <a:tabLst/>
              <a:defRPr/>
            </a:pPr>
            <a:r>
              <a:rPr kumimoji="0" lang="de-DE" sz="12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Digicomp</a:t>
            </a:r>
            <a: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Microsoft Evolution Day 2015		</a:t>
            </a:r>
            <a:endParaRPr kumimoji="0" lang="de-CH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828827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251520" y="1370013"/>
            <a:ext cx="4244280" cy="3262312"/>
          </a:xfrm>
        </p:spPr>
        <p:txBody>
          <a:bodyPr/>
          <a:lstStyle>
            <a:lvl1pPr>
              <a:lnSpc>
                <a:spcPct val="100000"/>
              </a:lnSpc>
              <a:spcAft>
                <a:spcPts val="300"/>
              </a:spcAft>
              <a:defRPr/>
            </a:lvl1pPr>
            <a:lvl2pPr>
              <a:lnSpc>
                <a:spcPct val="100000"/>
              </a:lnSpc>
              <a:spcAft>
                <a:spcPts val="300"/>
              </a:spcAft>
              <a:defRPr/>
            </a:lvl2pPr>
            <a:lvl3pPr>
              <a:lnSpc>
                <a:spcPct val="100000"/>
              </a:lnSpc>
              <a:spcAft>
                <a:spcPts val="300"/>
              </a:spcAft>
              <a:defRPr/>
            </a:lvl3pPr>
            <a:lvl4pPr>
              <a:lnSpc>
                <a:spcPct val="100000"/>
              </a:lnSpc>
              <a:spcAft>
                <a:spcPts val="300"/>
              </a:spcAft>
              <a:defRPr/>
            </a:lvl4pPr>
            <a:lvl5pPr>
              <a:lnSpc>
                <a:spcPct val="100000"/>
              </a:lnSpc>
              <a:spcAft>
                <a:spcPts val="300"/>
              </a:spcAft>
              <a:defRPr/>
            </a:lvl5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370013"/>
            <a:ext cx="4179916" cy="3262312"/>
          </a:xfrm>
        </p:spPr>
        <p:txBody>
          <a:bodyPr/>
          <a:lstStyle>
            <a:lvl1pPr>
              <a:lnSpc>
                <a:spcPct val="100000"/>
              </a:lnSpc>
              <a:spcAft>
                <a:spcPts val="300"/>
              </a:spcAft>
              <a:defRPr/>
            </a:lvl1pPr>
            <a:lvl2pPr>
              <a:lnSpc>
                <a:spcPct val="100000"/>
              </a:lnSpc>
              <a:spcAft>
                <a:spcPts val="300"/>
              </a:spcAft>
              <a:defRPr/>
            </a:lvl2pPr>
            <a:lvl3pPr>
              <a:lnSpc>
                <a:spcPct val="100000"/>
              </a:lnSpc>
              <a:spcAft>
                <a:spcPts val="300"/>
              </a:spcAft>
              <a:defRPr/>
            </a:lvl3pPr>
            <a:lvl4pPr>
              <a:lnSpc>
                <a:spcPct val="100000"/>
              </a:lnSpc>
              <a:spcAft>
                <a:spcPts val="300"/>
              </a:spcAft>
              <a:defRPr/>
            </a:lvl4pPr>
            <a:lvl5pPr>
              <a:lnSpc>
                <a:spcPct val="100000"/>
              </a:lnSpc>
              <a:spcAft>
                <a:spcPts val="300"/>
              </a:spcAft>
              <a:defRPr/>
            </a:lvl5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 dirty="0"/>
          </a:p>
        </p:txBody>
      </p:sp>
      <p:sp>
        <p:nvSpPr>
          <p:cNvPr id="8" name="Textplatzhalter 2"/>
          <p:cNvSpPr txBox="1">
            <a:spLocks/>
          </p:cNvSpPr>
          <p:nvPr userDrawn="1"/>
        </p:nvSpPr>
        <p:spPr>
          <a:xfrm>
            <a:off x="8175600" y="361573"/>
            <a:ext cx="607770" cy="242276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pPr marL="225425" marR="0" lvl="0" indent="-225425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Wingdings" pitchFamily="2" charset="2"/>
              <a:buNone/>
              <a:tabLst/>
              <a:defRPr/>
            </a:pPr>
            <a:fld id="{7FFF4F83-1D13-4EF6-8E57-4929909D3C2E}" type="slidenum">
              <a:rPr kumimoji="0" lang="de-CH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225425" marR="0" lvl="0" indent="-225425" algn="r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Wingdings" pitchFamily="2" charset="2"/>
                <a:buNone/>
                <a:tabLst/>
                <a:defRPr/>
              </a:pPr>
              <a:t>‹#›</a:t>
            </a:fld>
            <a:endParaRPr kumimoji="0" lang="de-CH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Gerade Verbindung 2"/>
          <p:cNvSpPr>
            <a:spLocks noChangeShapeType="1"/>
          </p:cNvSpPr>
          <p:nvPr userDrawn="1"/>
        </p:nvSpPr>
        <p:spPr bwMode="auto">
          <a:xfrm>
            <a:off x="359568" y="609228"/>
            <a:ext cx="8422481" cy="0"/>
          </a:xfrm>
          <a:prstGeom prst="line">
            <a:avLst/>
          </a:prstGeom>
          <a:noFill/>
          <a:ln w="3810">
            <a:solidFill>
              <a:srgbClr val="000000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Textplatzhalter 2"/>
          <p:cNvSpPr txBox="1">
            <a:spLocks/>
          </p:cNvSpPr>
          <p:nvPr userDrawn="1"/>
        </p:nvSpPr>
        <p:spPr>
          <a:xfrm>
            <a:off x="354723" y="360000"/>
            <a:ext cx="7444441" cy="241905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pPr marL="225425" marR="0" lvl="0" indent="-225425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Wingdings" pitchFamily="2" charset="2"/>
              <a:buNone/>
              <a:tabLst/>
              <a:defRPr/>
            </a:pPr>
            <a:r>
              <a:rPr kumimoji="0" lang="de-DE" sz="12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Digicomp</a:t>
            </a:r>
            <a: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Microsoft Evolution Day 2015				</a:t>
            </a:r>
            <a:endParaRPr kumimoji="0" lang="de-CH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Titel 1"/>
          <p:cNvSpPr>
            <a:spLocks noGrp="1"/>
          </p:cNvSpPr>
          <p:nvPr>
            <p:ph type="title"/>
          </p:nvPr>
        </p:nvSpPr>
        <p:spPr>
          <a:xfrm>
            <a:off x="251520" y="706901"/>
            <a:ext cx="8568951" cy="568920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de-DE" smtClean="0"/>
              <a:t>Titelmasterformat durch Klicken bearbeiten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7976835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251520" y="1218910"/>
            <a:ext cx="8576596" cy="303163"/>
          </a:xfrm>
        </p:spPr>
        <p:txBody>
          <a:bodyPr tIns="0" bIns="0" anchor="b">
            <a:normAutofit/>
          </a:bodyPr>
          <a:lstStyle>
            <a:lvl1pPr marL="0" indent="0"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10" name="Textplatzhalter 2"/>
          <p:cNvSpPr txBox="1">
            <a:spLocks/>
          </p:cNvSpPr>
          <p:nvPr userDrawn="1"/>
        </p:nvSpPr>
        <p:spPr>
          <a:xfrm>
            <a:off x="8175600" y="361573"/>
            <a:ext cx="607770" cy="242276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pPr marL="225425" marR="0" lvl="0" indent="-225425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Wingdings" pitchFamily="2" charset="2"/>
              <a:buNone/>
              <a:tabLst/>
              <a:defRPr/>
            </a:pPr>
            <a:fld id="{7FFF4F83-1D13-4EF6-8E57-4929909D3C2E}" type="slidenum">
              <a:rPr kumimoji="0" lang="de-CH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225425" marR="0" lvl="0" indent="-225425" algn="r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Wingdings" pitchFamily="2" charset="2"/>
                <a:buNone/>
                <a:tabLst/>
                <a:defRPr/>
              </a:pPr>
              <a:t>‹#›</a:t>
            </a:fld>
            <a:endParaRPr kumimoji="0" lang="de-CH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Gerade Verbindung 2"/>
          <p:cNvSpPr>
            <a:spLocks noChangeShapeType="1"/>
          </p:cNvSpPr>
          <p:nvPr userDrawn="1"/>
        </p:nvSpPr>
        <p:spPr bwMode="auto">
          <a:xfrm>
            <a:off x="359568" y="609228"/>
            <a:ext cx="8422481" cy="0"/>
          </a:xfrm>
          <a:prstGeom prst="line">
            <a:avLst/>
          </a:prstGeom>
          <a:noFill/>
          <a:ln w="3810">
            <a:solidFill>
              <a:srgbClr val="000000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Textplatzhalter 2"/>
          <p:cNvSpPr txBox="1">
            <a:spLocks/>
          </p:cNvSpPr>
          <p:nvPr userDrawn="1"/>
        </p:nvSpPr>
        <p:spPr>
          <a:xfrm>
            <a:off x="354723" y="360000"/>
            <a:ext cx="7444441" cy="241905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pPr marL="225425" marR="0" lvl="0" indent="-225425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Wingdings" pitchFamily="2" charset="2"/>
              <a:buNone/>
              <a:tabLst/>
              <a:defRPr/>
            </a:pPr>
            <a:r>
              <a:rPr kumimoji="0" lang="de-DE" sz="12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Digicomp</a:t>
            </a:r>
            <a: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Microsoft Evolution Day 2015				</a:t>
            </a:r>
            <a:endParaRPr kumimoji="0" lang="de-CH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3" name="Titel 1"/>
          <p:cNvSpPr>
            <a:spLocks noGrp="1"/>
          </p:cNvSpPr>
          <p:nvPr>
            <p:ph type="title"/>
          </p:nvPr>
        </p:nvSpPr>
        <p:spPr>
          <a:xfrm>
            <a:off x="251520" y="796489"/>
            <a:ext cx="8568951" cy="374187"/>
          </a:xfrm>
        </p:spPr>
        <p:txBody>
          <a:bodyPr tIns="0" bIns="0">
            <a:normAutofit/>
          </a:bodyPr>
          <a:lstStyle>
            <a:lvl1pPr>
              <a:defRPr sz="2400"/>
            </a:lvl1pPr>
          </a:lstStyle>
          <a:p>
            <a:r>
              <a:rPr lang="de-DE" smtClean="0"/>
              <a:t>Titelmasterformat durch Klicken bearbeiten</a:t>
            </a:r>
            <a:endParaRPr lang="de-CH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0"/>
          </p:nvPr>
        </p:nvSpPr>
        <p:spPr>
          <a:xfrm>
            <a:off x="251520" y="1635646"/>
            <a:ext cx="8569325" cy="3003029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250464350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681" userDrawn="1">
          <p15:clr>
            <a:srgbClr val="FBAE40"/>
          </p15:clr>
        </p15:guide>
        <p15:guide id="2" orient="horz" pos="1183" userDrawn="1">
          <p15:clr>
            <a:srgbClr val="FBAE40"/>
          </p15:clr>
        </p15:guide>
        <p15:guide id="3" orient="horz" pos="927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rtitel und Tabel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251520" y="1218910"/>
            <a:ext cx="8576596" cy="303163"/>
          </a:xfrm>
        </p:spPr>
        <p:txBody>
          <a:bodyPr tIns="0" bIns="0" anchor="b">
            <a:normAutofit/>
          </a:bodyPr>
          <a:lstStyle>
            <a:lvl1pPr marL="0" indent="0"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10" name="Textplatzhalter 2"/>
          <p:cNvSpPr txBox="1">
            <a:spLocks/>
          </p:cNvSpPr>
          <p:nvPr userDrawn="1"/>
        </p:nvSpPr>
        <p:spPr>
          <a:xfrm>
            <a:off x="8175600" y="361573"/>
            <a:ext cx="607770" cy="242276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pPr marL="225425" marR="0" lvl="0" indent="-225425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Wingdings" pitchFamily="2" charset="2"/>
              <a:buNone/>
              <a:tabLst/>
              <a:defRPr/>
            </a:pPr>
            <a:fld id="{7FFF4F83-1D13-4EF6-8E57-4929909D3C2E}" type="slidenum">
              <a:rPr kumimoji="0" lang="de-CH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225425" marR="0" lvl="0" indent="-225425" algn="r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Wingdings" pitchFamily="2" charset="2"/>
                <a:buNone/>
                <a:tabLst/>
                <a:defRPr/>
              </a:pPr>
              <a:t>‹#›</a:t>
            </a:fld>
            <a:endParaRPr kumimoji="0" lang="de-CH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Gerade Verbindung 2"/>
          <p:cNvSpPr>
            <a:spLocks noChangeShapeType="1"/>
          </p:cNvSpPr>
          <p:nvPr userDrawn="1"/>
        </p:nvSpPr>
        <p:spPr bwMode="auto">
          <a:xfrm>
            <a:off x="359568" y="609228"/>
            <a:ext cx="8422481" cy="0"/>
          </a:xfrm>
          <a:prstGeom prst="line">
            <a:avLst/>
          </a:prstGeom>
          <a:noFill/>
          <a:ln w="3810">
            <a:solidFill>
              <a:srgbClr val="000000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Textplatzhalter 2"/>
          <p:cNvSpPr txBox="1">
            <a:spLocks/>
          </p:cNvSpPr>
          <p:nvPr userDrawn="1"/>
        </p:nvSpPr>
        <p:spPr>
          <a:xfrm>
            <a:off x="354723" y="360000"/>
            <a:ext cx="7444441" cy="241905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pPr marL="225425" marR="0" lvl="0" indent="-225425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Wingdings" pitchFamily="2" charset="2"/>
              <a:buNone/>
              <a:tabLst/>
              <a:defRPr/>
            </a:pPr>
            <a:r>
              <a:rPr kumimoji="0" lang="de-DE" sz="12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Digicomp</a:t>
            </a:r>
            <a: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Microsoft Evolution Day 2015				</a:t>
            </a:r>
            <a:endParaRPr kumimoji="0" lang="de-CH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3" name="Titel 1"/>
          <p:cNvSpPr>
            <a:spLocks noGrp="1"/>
          </p:cNvSpPr>
          <p:nvPr>
            <p:ph type="title"/>
          </p:nvPr>
        </p:nvSpPr>
        <p:spPr>
          <a:xfrm>
            <a:off x="251520" y="796489"/>
            <a:ext cx="8568951" cy="374187"/>
          </a:xfrm>
        </p:spPr>
        <p:txBody>
          <a:bodyPr tIns="0" bIns="0">
            <a:normAutofit/>
          </a:bodyPr>
          <a:lstStyle>
            <a:lvl1pPr>
              <a:defRPr sz="2400"/>
            </a:lvl1pPr>
          </a:lstStyle>
          <a:p>
            <a:r>
              <a:rPr lang="de-DE" smtClean="0"/>
              <a:t>Titelmasterformat durch Klicken bearbeiten</a:t>
            </a:r>
            <a:endParaRPr lang="de-CH" dirty="0"/>
          </a:p>
        </p:txBody>
      </p:sp>
      <p:sp>
        <p:nvSpPr>
          <p:cNvPr id="4" name="Tabellenplatzhalter 3"/>
          <p:cNvSpPr>
            <a:spLocks noGrp="1"/>
          </p:cNvSpPr>
          <p:nvPr>
            <p:ph type="tbl" sz="quarter" idx="10" hasCustomPrompt="1"/>
          </p:nvPr>
        </p:nvSpPr>
        <p:spPr>
          <a:xfrm>
            <a:off x="357188" y="1635125"/>
            <a:ext cx="8429625" cy="30035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CH" dirty="0" smtClean="0"/>
              <a:t>Tabelle hinzufügen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52424958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681">
          <p15:clr>
            <a:srgbClr val="FBAE40"/>
          </p15:clr>
        </p15:guide>
        <p15:guide id="2" orient="horz" pos="1183">
          <p15:clr>
            <a:srgbClr val="FBAE40"/>
          </p15:clr>
        </p15:guide>
        <p15:guide id="3" orient="horz" pos="927">
          <p15:clr>
            <a:srgbClr val="FBAE40"/>
          </p15:clr>
        </p15:guide>
        <p15:guide id="0" pos="225" userDrawn="1">
          <p15:clr>
            <a:srgbClr val="FBAE40"/>
          </p15:clr>
        </p15:guide>
        <p15:guide id="4" pos="5535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251520" y="1203598"/>
            <a:ext cx="4247455" cy="375171"/>
          </a:xfrm>
        </p:spPr>
        <p:txBody>
          <a:bodyPr anchor="b">
            <a:normAutofit/>
          </a:bodyPr>
          <a:lstStyle>
            <a:lvl1pPr marL="0" indent="0"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251520" y="1707654"/>
            <a:ext cx="4247455" cy="2931021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29149" y="1203598"/>
            <a:ext cx="4207279" cy="375171"/>
          </a:xfrm>
        </p:spPr>
        <p:txBody>
          <a:bodyPr anchor="b">
            <a:normAutofit/>
          </a:bodyPr>
          <a:lstStyle>
            <a:lvl1pPr marL="0" indent="0"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29149" y="1707654"/>
            <a:ext cx="4207279" cy="2931021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 dirty="0"/>
          </a:p>
        </p:txBody>
      </p:sp>
      <p:sp>
        <p:nvSpPr>
          <p:cNvPr id="10" name="Textplatzhalter 2"/>
          <p:cNvSpPr txBox="1">
            <a:spLocks/>
          </p:cNvSpPr>
          <p:nvPr userDrawn="1"/>
        </p:nvSpPr>
        <p:spPr>
          <a:xfrm>
            <a:off x="8175600" y="361573"/>
            <a:ext cx="607770" cy="242276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pPr marL="225425" marR="0" lvl="0" indent="-225425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Wingdings" pitchFamily="2" charset="2"/>
              <a:buNone/>
              <a:tabLst/>
              <a:defRPr/>
            </a:pPr>
            <a:fld id="{7FFF4F83-1D13-4EF6-8E57-4929909D3C2E}" type="slidenum">
              <a:rPr kumimoji="0" lang="de-CH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225425" marR="0" lvl="0" indent="-225425" algn="r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Wingdings" pitchFamily="2" charset="2"/>
                <a:buNone/>
                <a:tabLst/>
                <a:defRPr/>
              </a:pPr>
              <a:t>‹#›</a:t>
            </a:fld>
            <a:endParaRPr kumimoji="0" lang="de-CH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Gerade Verbindung 2"/>
          <p:cNvSpPr>
            <a:spLocks noChangeShapeType="1"/>
          </p:cNvSpPr>
          <p:nvPr userDrawn="1"/>
        </p:nvSpPr>
        <p:spPr bwMode="auto">
          <a:xfrm>
            <a:off x="359568" y="609228"/>
            <a:ext cx="8422481" cy="0"/>
          </a:xfrm>
          <a:prstGeom prst="line">
            <a:avLst/>
          </a:prstGeom>
          <a:noFill/>
          <a:ln w="3810">
            <a:solidFill>
              <a:srgbClr val="000000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Textplatzhalter 2"/>
          <p:cNvSpPr txBox="1">
            <a:spLocks/>
          </p:cNvSpPr>
          <p:nvPr userDrawn="1"/>
        </p:nvSpPr>
        <p:spPr>
          <a:xfrm>
            <a:off x="354723" y="360000"/>
            <a:ext cx="7444441" cy="241905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pPr marL="225425" marR="0" lvl="0" indent="-225425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Wingdings" pitchFamily="2" charset="2"/>
              <a:buNone/>
              <a:tabLst/>
              <a:defRPr/>
            </a:pPr>
            <a:r>
              <a:rPr kumimoji="0" lang="de-DE" sz="12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Digicomp</a:t>
            </a:r>
            <a: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Microsoft Evolution Day 2015				</a:t>
            </a:r>
            <a:endParaRPr kumimoji="0" lang="de-CH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4" name="Titel 1"/>
          <p:cNvSpPr>
            <a:spLocks noGrp="1"/>
          </p:cNvSpPr>
          <p:nvPr>
            <p:ph type="title"/>
          </p:nvPr>
        </p:nvSpPr>
        <p:spPr>
          <a:xfrm>
            <a:off x="251520" y="796489"/>
            <a:ext cx="8568951" cy="374187"/>
          </a:xfrm>
        </p:spPr>
        <p:txBody>
          <a:bodyPr tIns="0" bIns="0">
            <a:normAutofit/>
          </a:bodyPr>
          <a:lstStyle>
            <a:lvl1pPr>
              <a:defRPr sz="2400"/>
            </a:lvl1pPr>
          </a:lstStyle>
          <a:p>
            <a:r>
              <a:rPr lang="de-DE" smtClean="0"/>
              <a:t>Titelmasterformat durch Klicken bearbeiten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3450232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/>
          <p:cNvSpPr>
            <a:spLocks noGrp="1"/>
          </p:cNvSpPr>
          <p:nvPr>
            <p:ph type="title"/>
          </p:nvPr>
        </p:nvSpPr>
        <p:spPr>
          <a:xfrm>
            <a:off x="251520" y="706901"/>
            <a:ext cx="8568951" cy="568920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de-DE" smtClean="0"/>
              <a:t>Titelmasterformat durch Klicken bearbeiten</a:t>
            </a:r>
            <a:endParaRPr lang="de-CH" dirty="0"/>
          </a:p>
        </p:txBody>
      </p:sp>
      <p:sp>
        <p:nvSpPr>
          <p:cNvPr id="8" name="Textplatzhalter 2"/>
          <p:cNvSpPr txBox="1">
            <a:spLocks/>
          </p:cNvSpPr>
          <p:nvPr userDrawn="1"/>
        </p:nvSpPr>
        <p:spPr>
          <a:xfrm>
            <a:off x="8175600" y="361573"/>
            <a:ext cx="607770" cy="242276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pPr marL="225425" marR="0" lvl="0" indent="-225425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Wingdings" pitchFamily="2" charset="2"/>
              <a:buNone/>
              <a:tabLst/>
              <a:defRPr/>
            </a:pPr>
            <a:r>
              <a:rPr kumimoji="0" lang="de-CH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Milo Offc" pitchFamily="34" charset="0"/>
                <a:ea typeface="+mn-ea"/>
                <a:cs typeface="+mn-cs"/>
              </a:rPr>
              <a:t>Calibri</a:t>
            </a:r>
            <a:endParaRPr kumimoji="0" lang="de-CH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Milo Offc" pitchFamily="34" charset="0"/>
              <a:ea typeface="+mn-ea"/>
              <a:cs typeface="+mn-cs"/>
            </a:endParaRPr>
          </a:p>
        </p:txBody>
      </p:sp>
      <p:sp>
        <p:nvSpPr>
          <p:cNvPr id="9" name="Gerade Verbindung 2"/>
          <p:cNvSpPr>
            <a:spLocks noChangeShapeType="1"/>
          </p:cNvSpPr>
          <p:nvPr userDrawn="1"/>
        </p:nvSpPr>
        <p:spPr bwMode="auto">
          <a:xfrm>
            <a:off x="359568" y="609228"/>
            <a:ext cx="8422481" cy="0"/>
          </a:xfrm>
          <a:prstGeom prst="line">
            <a:avLst/>
          </a:prstGeom>
          <a:noFill/>
          <a:ln w="3810">
            <a:solidFill>
              <a:srgbClr val="000000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Textplatzhalter 2"/>
          <p:cNvSpPr txBox="1">
            <a:spLocks/>
          </p:cNvSpPr>
          <p:nvPr userDrawn="1"/>
        </p:nvSpPr>
        <p:spPr>
          <a:xfrm>
            <a:off x="354723" y="360000"/>
            <a:ext cx="7444441" cy="241905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pPr marL="225425" marR="0" lvl="0" indent="-225425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Wingdings" pitchFamily="2" charset="2"/>
              <a:buNone/>
              <a:tabLst/>
              <a:defRPr/>
            </a:pPr>
            <a:r>
              <a:rPr kumimoji="0" lang="de-DE" sz="12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Digicomp</a:t>
            </a:r>
            <a: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Microsoft Evolution Day 2015				</a:t>
            </a:r>
            <a:endParaRPr kumimoji="0" lang="de-CH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460567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975876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628650" y="274639"/>
            <a:ext cx="7886700" cy="568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 smtClean="0"/>
              <a:t>Titelmasterformat durch Klicken bearbeiten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9456374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69" r:id="rId3"/>
    <p:sldLayoutId id="2147483671" r:id="rId4"/>
    <p:sldLayoutId id="2147483682" r:id="rId5"/>
    <p:sldLayoutId id="2147483683" r:id="rId6"/>
    <p:sldLayoutId id="2147483672" r:id="rId7"/>
    <p:sldLayoutId id="2147483673" r:id="rId8"/>
    <p:sldLayoutId id="2147483674" r:id="rId9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spcAft>
          <a:spcPts val="300"/>
        </a:spcAft>
        <a:buClr>
          <a:srgbClr val="71B253"/>
        </a:buClr>
        <a:buSzPct val="90000"/>
        <a:buFont typeface="Wingdings" panose="05000000000000000000" pitchFamily="2" charset="2"/>
        <a:buChar char="n"/>
        <a:defRPr lang="de-DE" sz="1600" kern="1200" smtClean="0">
          <a:solidFill>
            <a:schemeClr val="tx1"/>
          </a:solidFill>
          <a:latin typeface="+mn-lt"/>
          <a:ea typeface="+mn-ea"/>
          <a:cs typeface="+mn-cs"/>
        </a:defRPr>
      </a:lvl1pPr>
      <a:lvl2pPr marL="449263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300"/>
        </a:spcAft>
        <a:buClr>
          <a:srgbClr val="71B253"/>
        </a:buClr>
        <a:buSzPct val="90000"/>
        <a:buFont typeface="Wingdings" panose="05000000000000000000" pitchFamily="2" charset="2"/>
        <a:buChar char="n"/>
        <a:defRPr lang="de-DE" sz="1600" kern="120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681038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300"/>
        </a:spcAft>
        <a:buClr>
          <a:srgbClr val="71B253"/>
        </a:buClr>
        <a:buSzPct val="90000"/>
        <a:buFont typeface="Wingdings" panose="05000000000000000000" pitchFamily="2" charset="2"/>
        <a:buChar char="n"/>
        <a:defRPr lang="de-DE" sz="1600" kern="120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922338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300"/>
        </a:spcAft>
        <a:buClr>
          <a:srgbClr val="71B253"/>
        </a:buClr>
        <a:buSzPct val="90000"/>
        <a:buFont typeface="Wingdings" panose="05000000000000000000" pitchFamily="2" charset="2"/>
        <a:buChar char="n"/>
        <a:defRPr lang="de-DE" sz="16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00000"/>
        </a:lnSpc>
        <a:spcBef>
          <a:spcPts val="500"/>
        </a:spcBef>
        <a:spcAft>
          <a:spcPts val="300"/>
        </a:spcAft>
        <a:buClr>
          <a:srgbClr val="71B253"/>
        </a:buClr>
        <a:buSzPct val="90000"/>
        <a:buFont typeface="Wingdings" panose="05000000000000000000" pitchFamily="2" charset="2"/>
        <a:buNone/>
        <a:defRPr lang="de-CH" sz="1600" kern="120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922" userDrawn="1">
          <p15:clr>
            <a:srgbClr val="F26B43"/>
          </p15:clr>
        </p15:guide>
        <p15:guide id="2" orient="horz" pos="85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powerbi.com/" TargetMode="External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igicomp.ch/weiterbildung/softwareentwicklung/software-engineering/datenarchitektur/big-data-grundlagen-fuer-it-analysten" TargetMode="External"/><Relationship Id="rId4" Type="http://schemas.openxmlformats.org/officeDocument/2006/relationships/hyperlink" Target="https://www.digicomp.ch/weiterbildung/it-professionals/microsoft/microsoft-sql-server/microsoft-sql-server-20142012-und-business-intelligence/tageskurse-microsoft-sql-server-20142012-und-business-intelligence/mircosoft-certified-solutions-expert-business-intelligence-20122014/designing-self-service-business-intelligence-and-big-data-solutions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tiff"/><Relationship Id="rId3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orporatesoftware.ch/" TargetMode="External"/><Relationship Id="rId4" Type="http://schemas.openxmlformats.org/officeDocument/2006/relationships/image" Target="../media/image7.tif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4" Type="http://schemas.openxmlformats.org/officeDocument/2006/relationships/image" Target="../media/image9.tiff"/><Relationship Id="rId5" Type="http://schemas.openxmlformats.org/officeDocument/2006/relationships/image" Target="../media/image10.tif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de-DE" dirty="0"/>
              <a:t>Einführung &amp; Erfahrungen aus der Praxis zu </a:t>
            </a:r>
            <a:r>
              <a:rPr lang="de-DE" dirty="0" err="1" smtClean="0"/>
              <a:t>PowerBI</a:t>
            </a:r>
            <a:endParaRPr lang="de-DE" dirty="0" smtClean="0"/>
          </a:p>
          <a:p>
            <a:r>
              <a:rPr lang="de-CH" dirty="0" smtClean="0"/>
              <a:t>Roman A</a:t>
            </a:r>
            <a:r>
              <a:rPr lang="de-CH" smtClean="0"/>
              <a:t>. Kahr</a:t>
            </a:r>
            <a:endParaRPr lang="de-CH" dirty="0" smtClean="0"/>
          </a:p>
        </p:txBody>
      </p:sp>
      <p:sp>
        <p:nvSpPr>
          <p:cNvPr id="6" name="Textfeld 5"/>
          <p:cNvSpPr txBox="1"/>
          <p:nvPr/>
        </p:nvSpPr>
        <p:spPr>
          <a:xfrm>
            <a:off x="254318" y="3691452"/>
            <a:ext cx="1725682" cy="338554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r>
              <a:rPr lang="de-CH" sz="1600" dirty="0" smtClean="0">
                <a:latin typeface="+mn-lt"/>
              </a:rPr>
              <a:t>Partner:</a:t>
            </a:r>
            <a:endParaRPr lang="de-CH" sz="1600" dirty="0">
              <a:latin typeface="+mn-lt"/>
            </a:endParaRP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177" y="3502663"/>
            <a:ext cx="1971683" cy="725271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2851" y="3765979"/>
            <a:ext cx="1587141" cy="246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584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Power BI UI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smtClean="0">
                <a:hlinkClick r:id="rId3"/>
              </a:rPr>
              <a:t>http://powerbi.com</a:t>
            </a:r>
            <a:endParaRPr lang="de-CH" dirty="0" smtClean="0"/>
          </a:p>
          <a:p>
            <a:r>
              <a:rPr lang="de-CH" dirty="0" err="1" smtClean="0"/>
              <a:t>PowerBI</a:t>
            </a:r>
            <a:r>
              <a:rPr lang="de-CH" dirty="0"/>
              <a:t>-</a:t>
            </a:r>
            <a:r>
              <a:rPr lang="de-CH" dirty="0" smtClean="0"/>
              <a:t>Designer</a:t>
            </a:r>
          </a:p>
          <a:p>
            <a:r>
              <a:rPr lang="de-CH" dirty="0" smtClean="0"/>
              <a:t>Quellen:</a:t>
            </a:r>
          </a:p>
          <a:p>
            <a:endParaRPr lang="de-CH" dirty="0"/>
          </a:p>
        </p:txBody>
      </p:sp>
      <p:sp>
        <p:nvSpPr>
          <p:cNvPr id="7" name="Textfeld 6"/>
          <p:cNvSpPr txBox="1"/>
          <p:nvPr/>
        </p:nvSpPr>
        <p:spPr>
          <a:xfrm>
            <a:off x="6719777" y="316850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  <p:pic>
        <p:nvPicPr>
          <p:cNvPr id="11" name="Bild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41778" y="641519"/>
            <a:ext cx="4588434" cy="4515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073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Key Features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smtClean="0"/>
              <a:t>Mobile &amp; Cloud</a:t>
            </a:r>
          </a:p>
          <a:p>
            <a:r>
              <a:rPr lang="de-CH" dirty="0" smtClean="0"/>
              <a:t>Schnittstellen</a:t>
            </a:r>
          </a:p>
          <a:p>
            <a:pPr lvl="1"/>
            <a:r>
              <a:rPr lang="de-CH" dirty="0" smtClean="0"/>
              <a:t>Direkt</a:t>
            </a:r>
          </a:p>
          <a:p>
            <a:pPr lvl="1"/>
            <a:r>
              <a:rPr lang="de-CH" dirty="0" smtClean="0"/>
              <a:t>Lokal</a:t>
            </a:r>
          </a:p>
          <a:p>
            <a:pPr lvl="1"/>
            <a:r>
              <a:rPr lang="de-CH" dirty="0" smtClean="0"/>
              <a:t>OneDrive</a:t>
            </a:r>
          </a:p>
          <a:p>
            <a:pPr lvl="1"/>
            <a:r>
              <a:rPr lang="de-CH" dirty="0" smtClean="0"/>
              <a:t>API</a:t>
            </a:r>
          </a:p>
          <a:p>
            <a:r>
              <a:rPr lang="de-CH" dirty="0" smtClean="0"/>
              <a:t>Natural Language</a:t>
            </a:r>
          </a:p>
          <a:p>
            <a:endParaRPr lang="de-CH" dirty="0"/>
          </a:p>
        </p:txBody>
      </p:sp>
      <p:sp>
        <p:nvSpPr>
          <p:cNvPr id="7" name="Textfeld 6"/>
          <p:cNvSpPr txBox="1"/>
          <p:nvPr/>
        </p:nvSpPr>
        <p:spPr>
          <a:xfrm>
            <a:off x="6719777" y="316850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696" y="771550"/>
            <a:ext cx="6652988" cy="3956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817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Demo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smtClean="0"/>
              <a:t>Real Time Twitter Analytics</a:t>
            </a:r>
          </a:p>
          <a:p>
            <a:r>
              <a:rPr lang="de-CH" dirty="0" smtClean="0"/>
              <a:t>Business-Beispiel</a:t>
            </a:r>
          </a:p>
          <a:p>
            <a:endParaRPr lang="de-CH" dirty="0"/>
          </a:p>
        </p:txBody>
      </p:sp>
      <p:sp>
        <p:nvSpPr>
          <p:cNvPr id="7" name="Textfeld 6"/>
          <p:cNvSpPr txBox="1"/>
          <p:nvPr/>
        </p:nvSpPr>
        <p:spPr>
          <a:xfrm>
            <a:off x="6719777" y="316850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6499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F&amp;A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489221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Weiterführende Kurse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>
                <a:hlinkClick r:id="rId3"/>
              </a:rPr>
              <a:t>Big-Data-Grundlagen für IT-Analysten («BIGDAT</a:t>
            </a:r>
            <a:r>
              <a:rPr lang="de-CH" dirty="0" smtClean="0">
                <a:hlinkClick r:id="rId3"/>
              </a:rPr>
              <a:t>»)</a:t>
            </a:r>
            <a:endParaRPr lang="de-CH" dirty="0" smtClean="0"/>
          </a:p>
          <a:p>
            <a:r>
              <a:rPr lang="de-CH" dirty="0" err="1">
                <a:hlinkClick r:id="rId4"/>
              </a:rPr>
              <a:t>Designing</a:t>
            </a:r>
            <a:r>
              <a:rPr lang="de-CH" dirty="0">
                <a:hlinkClick r:id="rId4"/>
              </a:rPr>
              <a:t> </a:t>
            </a:r>
            <a:r>
              <a:rPr lang="de-CH" dirty="0" err="1">
                <a:hlinkClick r:id="rId4"/>
              </a:rPr>
              <a:t>Self</a:t>
            </a:r>
            <a:r>
              <a:rPr lang="de-CH" dirty="0">
                <a:hlinkClick r:id="rId4"/>
              </a:rPr>
              <a:t>-Service Business </a:t>
            </a:r>
            <a:r>
              <a:rPr lang="de-CH" dirty="0" err="1">
                <a:hlinkClick r:id="rId4"/>
              </a:rPr>
              <a:t>Intelligence</a:t>
            </a:r>
            <a:r>
              <a:rPr lang="de-CH" dirty="0">
                <a:hlinkClick r:id="rId4"/>
              </a:rPr>
              <a:t> </a:t>
            </a:r>
            <a:r>
              <a:rPr lang="de-CH" dirty="0" err="1">
                <a:hlinkClick r:id="rId4"/>
              </a:rPr>
              <a:t>and</a:t>
            </a:r>
            <a:r>
              <a:rPr lang="de-CH" dirty="0">
                <a:hlinkClick r:id="rId4"/>
              </a:rPr>
              <a:t> Big Data Solutions («S3R»)</a:t>
            </a:r>
            <a:endParaRPr lang="de-CH" dirty="0" smtClean="0"/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653766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Links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smtClean="0"/>
              <a:t>Source Files </a:t>
            </a:r>
            <a:r>
              <a:rPr lang="de-CH" dirty="0" err="1" smtClean="0"/>
              <a:t>for</a:t>
            </a:r>
            <a:r>
              <a:rPr lang="de-CH" dirty="0" smtClean="0"/>
              <a:t> </a:t>
            </a:r>
            <a:r>
              <a:rPr lang="de-CH" dirty="0" err="1" smtClean="0"/>
              <a:t>this</a:t>
            </a:r>
            <a:r>
              <a:rPr lang="de-CH" dirty="0" smtClean="0"/>
              <a:t> Session:</a:t>
            </a:r>
          </a:p>
          <a:p>
            <a:pPr lvl="1"/>
            <a:r>
              <a:rPr lang="en-US" dirty="0"/>
              <a:t>https://github.com/CorpSoftCH/EvolutionDay2015</a:t>
            </a:r>
            <a:endParaRPr lang="de-CH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2160" y="1370013"/>
            <a:ext cx="2540000" cy="2540000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4299942"/>
            <a:ext cx="1383014" cy="677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777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Agenda</a:t>
            </a:r>
            <a:endParaRPr lang="de-CH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smtClean="0"/>
              <a:t>Begrüssung</a:t>
            </a:r>
          </a:p>
          <a:p>
            <a:r>
              <a:rPr lang="de-CH" dirty="0" smtClean="0"/>
              <a:t>Vorstellung Referent</a:t>
            </a:r>
          </a:p>
          <a:p>
            <a:r>
              <a:rPr lang="de-CH" dirty="0"/>
              <a:t>BI, Big Data, Business Analytics und Visualisierung</a:t>
            </a:r>
            <a:r>
              <a:rPr lang="de-CH" dirty="0" smtClean="0"/>
              <a:t>?</a:t>
            </a:r>
          </a:p>
          <a:p>
            <a:r>
              <a:rPr lang="de-CH" dirty="0" smtClean="0"/>
              <a:t>Probleme</a:t>
            </a:r>
          </a:p>
          <a:p>
            <a:r>
              <a:rPr lang="de-CH" dirty="0" smtClean="0"/>
              <a:t>Lösung</a:t>
            </a:r>
          </a:p>
          <a:p>
            <a:r>
              <a:rPr lang="de-CH" dirty="0" smtClean="0"/>
              <a:t>Power BI Demo</a:t>
            </a:r>
          </a:p>
          <a:p>
            <a:r>
              <a:rPr lang="de-CH" dirty="0" smtClean="0"/>
              <a:t>F&amp;A</a:t>
            </a:r>
          </a:p>
          <a:p>
            <a:r>
              <a:rPr lang="de-CH" dirty="0" smtClean="0"/>
              <a:t>Weiterführende Kurse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246565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Vorstellung Referent</a:t>
            </a:r>
            <a:endParaRPr lang="de-CH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4299943"/>
            <a:ext cx="1383014" cy="677677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395537" y="1563638"/>
            <a:ext cx="489654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/>
              <a:t>Name:		</a:t>
            </a:r>
            <a:r>
              <a:rPr lang="de-CH" dirty="0" smtClean="0"/>
              <a:t>Roman Alexander Kahr</a:t>
            </a:r>
            <a:endParaRPr lang="de-CH" dirty="0"/>
          </a:p>
          <a:p>
            <a:r>
              <a:rPr lang="de-CH" dirty="0"/>
              <a:t>Firma:		Corporate Software AG</a:t>
            </a:r>
          </a:p>
          <a:p>
            <a:r>
              <a:rPr lang="de-CH" dirty="0"/>
              <a:t>Funktion:		</a:t>
            </a:r>
            <a:r>
              <a:rPr lang="de-CH" dirty="0" smtClean="0"/>
              <a:t>Junior Consultant </a:t>
            </a:r>
            <a:r>
              <a:rPr lang="de-CH" dirty="0"/>
              <a:t>&amp; </a:t>
            </a:r>
            <a:r>
              <a:rPr lang="de-CH" dirty="0" smtClean="0"/>
              <a:t>Trainer</a:t>
            </a:r>
          </a:p>
          <a:p>
            <a:endParaRPr lang="de-CH" dirty="0"/>
          </a:p>
          <a:p>
            <a:r>
              <a:rPr lang="de-CH" dirty="0" smtClean="0">
                <a:hlinkClick r:id="rId3"/>
              </a:rPr>
              <a:t>www.corporatesoftware.ch</a:t>
            </a:r>
            <a:endParaRPr lang="de-CH" dirty="0" smtClean="0"/>
          </a:p>
          <a:p>
            <a:r>
              <a:rPr lang="de-CH" dirty="0" smtClean="0"/>
              <a:t>Follow @</a:t>
            </a:r>
            <a:r>
              <a:rPr lang="de-CH" dirty="0" err="1" smtClean="0"/>
              <a:t>CorpSoftCH</a:t>
            </a:r>
            <a:r>
              <a:rPr lang="de-CH" dirty="0" smtClean="0"/>
              <a:t> on Twitter</a:t>
            </a:r>
          </a:p>
          <a:p>
            <a:r>
              <a:rPr lang="de-CH" dirty="0"/>
              <a:t>#</a:t>
            </a:r>
            <a:r>
              <a:rPr lang="de-CH" dirty="0" err="1"/>
              <a:t>PraxisPBI</a:t>
            </a:r>
            <a:endParaRPr lang="de-CH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6216" y="1500584"/>
            <a:ext cx="1731159" cy="3001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049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 smtClean="0"/>
              <a:t>BI, </a:t>
            </a:r>
            <a:r>
              <a:rPr lang="de-CH" dirty="0"/>
              <a:t>Big </a:t>
            </a:r>
            <a:r>
              <a:rPr lang="de-CH" dirty="0" smtClean="0"/>
              <a:t>Data, Business Analytics und Visualisierung?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smtClean="0"/>
              <a:t>BI: Entscheidungen aufgrund Daten</a:t>
            </a:r>
          </a:p>
          <a:p>
            <a:pPr lvl="1"/>
            <a:r>
              <a:rPr lang="de-CH" dirty="0" smtClean="0"/>
              <a:t>Generieren</a:t>
            </a:r>
          </a:p>
          <a:p>
            <a:pPr lvl="1"/>
            <a:r>
              <a:rPr lang="de-CH" dirty="0" smtClean="0"/>
              <a:t>Aggregieren</a:t>
            </a:r>
          </a:p>
          <a:p>
            <a:pPr lvl="1"/>
            <a:r>
              <a:rPr lang="de-CH" dirty="0" smtClean="0"/>
              <a:t>Analysieren</a:t>
            </a:r>
          </a:p>
          <a:p>
            <a:pPr lvl="1"/>
            <a:r>
              <a:rPr lang="de-CH" dirty="0" smtClean="0"/>
              <a:t>Visualisieren</a:t>
            </a:r>
            <a:endParaRPr lang="de-CH" dirty="0"/>
          </a:p>
        </p:txBody>
      </p:sp>
      <p:sp>
        <p:nvSpPr>
          <p:cNvPr id="4" name="Geschweifte Klammer rechts 3"/>
          <p:cNvSpPr/>
          <p:nvPr/>
        </p:nvSpPr>
        <p:spPr>
          <a:xfrm>
            <a:off x="2051720" y="1779662"/>
            <a:ext cx="288032" cy="576064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feld 4"/>
          <p:cNvSpPr txBox="1"/>
          <p:nvPr/>
        </p:nvSpPr>
        <p:spPr>
          <a:xfrm>
            <a:off x="2411760" y="1883028"/>
            <a:ext cx="1008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mtClean="0"/>
              <a:t>Big Data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53367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Business </a:t>
            </a:r>
            <a:r>
              <a:rPr lang="de-CH" dirty="0" err="1" smtClean="0"/>
              <a:t>Intelligence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smtClean="0"/>
              <a:t>Oberbegriff</a:t>
            </a:r>
          </a:p>
          <a:p>
            <a:r>
              <a:rPr lang="de-CH" dirty="0" smtClean="0"/>
              <a:t>Nutzen unternehmensinterner Daten</a:t>
            </a:r>
          </a:p>
          <a:p>
            <a:r>
              <a:rPr lang="de-CH" dirty="0" smtClean="0"/>
              <a:t>Bessere Entscheidungen treffen</a:t>
            </a:r>
          </a:p>
          <a:p>
            <a:pPr lvl="1"/>
            <a:r>
              <a:rPr lang="de-CH" dirty="0" smtClean="0"/>
              <a:t>Swisscom: </a:t>
            </a:r>
            <a:r>
              <a:rPr lang="de-CH" dirty="0" err="1" smtClean="0"/>
              <a:t>Infinity</a:t>
            </a:r>
            <a:r>
              <a:rPr lang="de-CH" dirty="0" smtClean="0"/>
              <a:t> </a:t>
            </a:r>
            <a:r>
              <a:rPr lang="de-CH" dirty="0" err="1" smtClean="0"/>
              <a:t>Abo‘s</a:t>
            </a:r>
            <a:endParaRPr lang="de-CH" dirty="0" smtClean="0"/>
          </a:p>
          <a:p>
            <a:pPr lvl="1"/>
            <a:r>
              <a:rPr lang="de-CH" dirty="0" err="1" smtClean="0"/>
              <a:t>Netflix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060417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Big Data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smtClean="0"/>
              <a:t>Sammeln, Generieren, Aggregieren</a:t>
            </a:r>
          </a:p>
          <a:p>
            <a:r>
              <a:rPr lang="de-CH" dirty="0"/>
              <a:t>2013: 1200 </a:t>
            </a:r>
            <a:r>
              <a:rPr lang="de-CH" dirty="0" err="1"/>
              <a:t>Exabyte</a:t>
            </a:r>
            <a:r>
              <a:rPr lang="de-CH" dirty="0"/>
              <a:t> (</a:t>
            </a:r>
            <a:r>
              <a:rPr lang="de-CH" dirty="0" err="1"/>
              <a:t>Cukier</a:t>
            </a:r>
            <a:r>
              <a:rPr lang="de-CH" dirty="0"/>
              <a:t> 2012</a:t>
            </a:r>
            <a:r>
              <a:rPr lang="de-CH" dirty="0" smtClean="0"/>
              <a:t>)</a:t>
            </a:r>
          </a:p>
          <a:p>
            <a:r>
              <a:rPr lang="de-CH" dirty="0" smtClean="0"/>
              <a:t>Google 2014: 5.7 Milliarden</a:t>
            </a:r>
          </a:p>
          <a:p>
            <a:r>
              <a:rPr lang="de-CH" dirty="0" smtClean="0"/>
              <a:t>Twitter: 500 Millionen pro Tag</a:t>
            </a:r>
          </a:p>
          <a:p>
            <a:r>
              <a:rPr lang="de-CH" dirty="0" smtClean="0"/>
              <a:t>Im Grossen, nicht aber im Kleinen</a:t>
            </a:r>
          </a:p>
        </p:txBody>
      </p:sp>
    </p:spTree>
    <p:extLst>
      <p:ext uri="{BB962C8B-B14F-4D97-AF65-F5344CB8AC3E}">
        <p14:creationId xmlns:p14="http://schemas.microsoft.com/office/powerpoint/2010/main" val="1303670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Problem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smtClean="0"/>
              <a:t>R / SPSS</a:t>
            </a:r>
          </a:p>
          <a:p>
            <a:r>
              <a:rPr lang="de-CH" dirty="0" smtClean="0"/>
              <a:t>SSRS/SSAS</a:t>
            </a:r>
          </a:p>
          <a:p>
            <a:r>
              <a:rPr lang="de-CH" dirty="0" err="1" smtClean="0"/>
              <a:t>Microstrategy</a:t>
            </a:r>
            <a:endParaRPr lang="de-CH" dirty="0" smtClean="0"/>
          </a:p>
          <a:p>
            <a:r>
              <a:rPr lang="de-CH" dirty="0" smtClean="0"/>
              <a:t>SAS Business </a:t>
            </a:r>
            <a:r>
              <a:rPr lang="de-CH" dirty="0" err="1" smtClean="0"/>
              <a:t>Intelligence</a:t>
            </a:r>
            <a:endParaRPr lang="de-CH" dirty="0" smtClean="0"/>
          </a:p>
          <a:p>
            <a:r>
              <a:rPr lang="de-CH" dirty="0" smtClean="0"/>
              <a:t>Oracle BI</a:t>
            </a:r>
          </a:p>
          <a:p>
            <a:r>
              <a:rPr lang="de-CH" dirty="0" smtClean="0"/>
              <a:t>IT-Pros / Datenspezialisten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77396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Lösung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err="1" smtClean="0"/>
              <a:t>Self</a:t>
            </a:r>
            <a:r>
              <a:rPr lang="de-CH" dirty="0" smtClean="0"/>
              <a:t>-Service BI</a:t>
            </a:r>
          </a:p>
          <a:p>
            <a:r>
              <a:rPr lang="de-CH" dirty="0" smtClean="0"/>
              <a:t>Excel? Power Query? Power Pivot? Power View?</a:t>
            </a:r>
          </a:p>
          <a:p>
            <a:r>
              <a:rPr lang="de-CH" dirty="0" smtClean="0"/>
              <a:t>Power BI? Power BI!</a:t>
            </a:r>
          </a:p>
        </p:txBody>
      </p:sp>
      <p:sp>
        <p:nvSpPr>
          <p:cNvPr id="4" name="Pfeil nach rechts 3"/>
          <p:cNvSpPr/>
          <p:nvPr/>
        </p:nvSpPr>
        <p:spPr>
          <a:xfrm>
            <a:off x="719571" y="3867894"/>
            <a:ext cx="7632848" cy="6480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POWER BI</a:t>
            </a:r>
            <a:endParaRPr lang="de-DE" dirty="0"/>
          </a:p>
        </p:txBody>
      </p:sp>
      <p:sp>
        <p:nvSpPr>
          <p:cNvPr id="5" name="Pfeil nach rechts 4"/>
          <p:cNvSpPr/>
          <p:nvPr/>
        </p:nvSpPr>
        <p:spPr>
          <a:xfrm>
            <a:off x="719571" y="3535511"/>
            <a:ext cx="1836205" cy="4320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Power Query</a:t>
            </a:r>
            <a:endParaRPr lang="de-DE" dirty="0"/>
          </a:p>
        </p:txBody>
      </p:sp>
      <p:sp>
        <p:nvSpPr>
          <p:cNvPr id="6" name="Pfeil nach rechts 5"/>
          <p:cNvSpPr/>
          <p:nvPr/>
        </p:nvSpPr>
        <p:spPr>
          <a:xfrm>
            <a:off x="3436920" y="3535511"/>
            <a:ext cx="1836205" cy="4320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Power Pivot</a:t>
            </a:r>
            <a:endParaRPr lang="de-DE" dirty="0"/>
          </a:p>
        </p:txBody>
      </p:sp>
      <p:sp>
        <p:nvSpPr>
          <p:cNvPr id="7" name="Pfeil nach rechts 6"/>
          <p:cNvSpPr/>
          <p:nvPr/>
        </p:nvSpPr>
        <p:spPr>
          <a:xfrm>
            <a:off x="6156176" y="3535511"/>
            <a:ext cx="1836205" cy="4320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Power View</a:t>
            </a:r>
            <a:endParaRPr lang="de-DE" dirty="0"/>
          </a:p>
        </p:txBody>
      </p:sp>
      <p:sp>
        <p:nvSpPr>
          <p:cNvPr id="8" name="Geschweifte Klammer rechts 7"/>
          <p:cNvSpPr/>
          <p:nvPr/>
        </p:nvSpPr>
        <p:spPr>
          <a:xfrm rot="16200000">
            <a:off x="2866160" y="1097739"/>
            <a:ext cx="260375" cy="4553554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770163" y="2967329"/>
            <a:ext cx="4523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smtClean="0"/>
              <a:t>80%</a:t>
            </a: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1856895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Cloud </a:t>
            </a:r>
            <a:r>
              <a:rPr lang="de-CH" dirty="0" err="1" smtClean="0"/>
              <a:t>first</a:t>
            </a:r>
            <a:r>
              <a:rPr lang="de-CH" dirty="0" smtClean="0"/>
              <a:t>, mobile </a:t>
            </a:r>
            <a:r>
              <a:rPr lang="de-CH" dirty="0" err="1" smtClean="0"/>
              <a:t>first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err="1" smtClean="0"/>
              <a:t>Powerbi.com</a:t>
            </a:r>
            <a:endParaRPr lang="de-CH" dirty="0" smtClean="0"/>
          </a:p>
          <a:p>
            <a:r>
              <a:rPr lang="de-CH" dirty="0" err="1" smtClean="0"/>
              <a:t>PowerBi</a:t>
            </a:r>
            <a:r>
              <a:rPr lang="de-CH" dirty="0" smtClean="0"/>
              <a:t>-Designer</a:t>
            </a:r>
          </a:p>
          <a:p>
            <a:r>
              <a:rPr lang="de-CH" dirty="0" smtClean="0"/>
              <a:t>iPad / iPhone etc.</a:t>
            </a:r>
          </a:p>
          <a:p>
            <a:endParaRPr lang="de-CH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6136" y="1275821"/>
            <a:ext cx="1675904" cy="1256928"/>
          </a:xfrm>
          <a:prstGeom prst="rect">
            <a:avLst/>
          </a:prstGeom>
        </p:spPr>
      </p:pic>
      <p:sp>
        <p:nvSpPr>
          <p:cNvPr id="5" name="Textfeld 4"/>
          <p:cNvSpPr txBox="1"/>
          <p:nvPr/>
        </p:nvSpPr>
        <p:spPr>
          <a:xfrm>
            <a:off x="6131161" y="1765785"/>
            <a:ext cx="10058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 smtClean="0"/>
              <a:t>Powerbi.com</a:t>
            </a:r>
            <a:endParaRPr lang="de-DE" sz="1200" dirty="0"/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5976" y="3075777"/>
            <a:ext cx="1603396" cy="1370013"/>
          </a:xfrm>
          <a:prstGeom prst="rect">
            <a:avLst/>
          </a:prstGeom>
        </p:spPr>
      </p:pic>
      <p:cxnSp>
        <p:nvCxnSpPr>
          <p:cNvPr id="8" name="Gerade Verbindung mit Pfeil 7"/>
          <p:cNvCxnSpPr/>
          <p:nvPr/>
        </p:nvCxnSpPr>
        <p:spPr>
          <a:xfrm flipV="1">
            <a:off x="5140982" y="2117392"/>
            <a:ext cx="785787" cy="95838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Bild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39284" y="3407332"/>
            <a:ext cx="988673" cy="706901"/>
          </a:xfrm>
          <a:prstGeom prst="rect">
            <a:avLst/>
          </a:prstGeom>
        </p:spPr>
      </p:pic>
      <p:cxnSp>
        <p:nvCxnSpPr>
          <p:cNvPr id="12" name="Gerade Verbindung mit Pfeil 11"/>
          <p:cNvCxnSpPr/>
          <p:nvPr/>
        </p:nvCxnSpPr>
        <p:spPr>
          <a:xfrm>
            <a:off x="7137014" y="2355726"/>
            <a:ext cx="387314" cy="87336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4974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igicomp 2013">
  <a:themeElements>
    <a:clrScheme name="Digicomp">
      <a:dk1>
        <a:sysClr val="windowText" lastClr="000000"/>
      </a:dk1>
      <a:lt1>
        <a:sysClr val="window" lastClr="FFFFFF"/>
      </a:lt1>
      <a:dk2>
        <a:srgbClr val="EDEDED"/>
      </a:dk2>
      <a:lt2>
        <a:srgbClr val="FFFFFF"/>
      </a:lt2>
      <a:accent1>
        <a:srgbClr val="71B253"/>
      </a:accent1>
      <a:accent2>
        <a:srgbClr val="A9D097"/>
      </a:accent2>
      <a:accent3>
        <a:srgbClr val="C6E0BA"/>
      </a:accent3>
      <a:accent4>
        <a:srgbClr val="91C37B"/>
      </a:accent4>
      <a:accent5>
        <a:srgbClr val="54873C"/>
      </a:accent5>
      <a:accent6>
        <a:srgbClr val="385A28"/>
      </a:accent6>
      <a:hlink>
        <a:srgbClr val="71B253"/>
      </a:hlink>
      <a:folHlink>
        <a:srgbClr val="71B253"/>
      </a:folHlink>
    </a:clrScheme>
    <a:fontScheme name="Larissa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1" id="{9E1B291D-0126-46D6-8982-77581D5FE466}" vid="{6B321152-184A-4E68-97C9-F5E79B6D6440}"/>
    </a:ext>
  </a:extLst>
</a:theme>
</file>

<file path=ppt/theme/theme2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Larissa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Kursunterlagen_DE</Template>
  <TotalTime>0</TotalTime>
  <Words>845</Words>
  <Application>Microsoft Macintosh PowerPoint</Application>
  <PresentationFormat>On-screen Show (16:9)</PresentationFormat>
  <Paragraphs>126</Paragraphs>
  <Slides>15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Calibri</vt:lpstr>
      <vt:lpstr>Milo Offc</vt:lpstr>
      <vt:lpstr>Wingdings</vt:lpstr>
      <vt:lpstr>Arial</vt:lpstr>
      <vt:lpstr>Digicomp 2013</vt:lpstr>
      <vt:lpstr>PowerPoint Presentation</vt:lpstr>
      <vt:lpstr>Agenda</vt:lpstr>
      <vt:lpstr>Vorstellung Referent</vt:lpstr>
      <vt:lpstr>BI, Big Data, Business Analytics und Visualisierung?</vt:lpstr>
      <vt:lpstr>Business Intelligence</vt:lpstr>
      <vt:lpstr>Big Data</vt:lpstr>
      <vt:lpstr>Problem</vt:lpstr>
      <vt:lpstr>Lösung</vt:lpstr>
      <vt:lpstr>Cloud first, mobile first</vt:lpstr>
      <vt:lpstr>Power BI UI</vt:lpstr>
      <vt:lpstr>Key Features</vt:lpstr>
      <vt:lpstr>Demo</vt:lpstr>
      <vt:lpstr>F&amp;A</vt:lpstr>
      <vt:lpstr>Weiterführende Kurse</vt:lpstr>
      <vt:lpstr>Links</vt:lpstr>
    </vt:vector>
  </TitlesOfParts>
  <Company>Digicomp Academy AG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Micela Gwerder</dc:creator>
  <cp:lastModifiedBy>Matthias Gessenay</cp:lastModifiedBy>
  <cp:revision>84</cp:revision>
  <dcterms:created xsi:type="dcterms:W3CDTF">2015-08-27T07:46:25Z</dcterms:created>
  <dcterms:modified xsi:type="dcterms:W3CDTF">2015-11-08T09:03:21Z</dcterms:modified>
</cp:coreProperties>
</file>

<file path=docProps/thumbnail.jpeg>
</file>